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avi" ContentType="video/avi"/>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61" r:id="rId5"/>
    <p:sldId id="268" r:id="rId6"/>
    <p:sldId id="259" r:id="rId7"/>
    <p:sldId id="265" r:id="rId8"/>
    <p:sldId id="275" r:id="rId9"/>
    <p:sldId id="276" r:id="rId10"/>
    <p:sldId id="277" r:id="rId11"/>
    <p:sldId id="278" r:id="rId12"/>
    <p:sldId id="291" r:id="rId13"/>
    <p:sldId id="292" r:id="rId14"/>
    <p:sldId id="293" r:id="rId15"/>
    <p:sldId id="294" r:id="rId16"/>
    <p:sldId id="295" r:id="rId17"/>
    <p:sldId id="296" r:id="rId18"/>
    <p:sldId id="297" r:id="rId19"/>
    <p:sldId id="298" r:id="rId20"/>
    <p:sldId id="299" r:id="rId21"/>
    <p:sldId id="300" r:id="rId22"/>
    <p:sldId id="301" r:id="rId23"/>
    <p:sldId id="279" r:id="rId24"/>
    <p:sldId id="302" r:id="rId25"/>
    <p:sldId id="303" r:id="rId26"/>
    <p:sldId id="304" r:id="rId27"/>
    <p:sldId id="305" r:id="rId28"/>
    <p:sldId id="306" r:id="rId29"/>
    <p:sldId id="313" r:id="rId30"/>
    <p:sldId id="312" r:id="rId31"/>
    <p:sldId id="314" r:id="rId32"/>
    <p:sldId id="315" r:id="rId33"/>
    <p:sldId id="316" r:id="rId34"/>
    <p:sldId id="317" r:id="rId35"/>
    <p:sldId id="318"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0" r:id="rId57"/>
    <p:sldId id="341" r:id="rId58"/>
    <p:sldId id="342" r:id="rId59"/>
    <p:sldId id="343" r:id="rId60"/>
    <p:sldId id="344" r:id="rId61"/>
    <p:sldId id="345" r:id="rId62"/>
    <p:sldId id="346" r:id="rId63"/>
    <p:sldId id="347" r:id="rId64"/>
    <p:sldId id="348" r:id="rId65"/>
    <p:sldId id="349" r:id="rId66"/>
    <p:sldId id="356" r:id="rId67"/>
    <p:sldId id="357" r:id="rId68"/>
    <p:sldId id="358" r:id="rId69"/>
    <p:sldId id="359" r:id="rId70"/>
    <p:sldId id="360" r:id="rId71"/>
    <p:sldId id="361" r:id="rId72"/>
    <p:sldId id="362" r:id="rId73"/>
    <p:sldId id="367" r:id="rId74"/>
    <p:sldId id="365" r:id="rId75"/>
    <p:sldId id="366" r:id="rId76"/>
    <p:sldId id="368" r:id="rId77"/>
    <p:sldId id="371" r:id="rId78"/>
    <p:sldId id="372" r:id="rId79"/>
    <p:sldId id="373" r:id="rId80"/>
    <p:sldId id="270" r:id="rId81"/>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7D58"/>
    <a:srgbClr val="041F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558.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63.wmf"/><Relationship Id="rId6" Type="http://schemas.openxmlformats.org/officeDocument/2006/relationships/image" Target="../media/image61.wmf"/><Relationship Id="rId5" Type="http://schemas.openxmlformats.org/officeDocument/2006/relationships/image" Target="../media/image59.wmf"/><Relationship Id="rId4" Type="http://schemas.openxmlformats.org/officeDocument/2006/relationships/image" Target="../media/image58.wmf"/><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4.vml.rels><?xml version="1.0" encoding="UTF-8" standalone="yes"?>
<Relationships xmlns="http://schemas.openxmlformats.org/package/2006/relationships"><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任意多边形 11"/>
          <p:cNvSpPr/>
          <p:nvPr userDrawn="1">
            <p:custDataLst>
              <p:tags r:id="rId2"/>
            </p:custDataLst>
          </p:nvPr>
        </p:nvSpPr>
        <p:spPr>
          <a:xfrm rot="7440000" flipH="1">
            <a:off x="8440420" y="-2009775"/>
            <a:ext cx="3221990" cy="4744085"/>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231" h="6230">
                <a:moveTo>
                  <a:pt x="2694" y="0"/>
                </a:moveTo>
                <a:lnTo>
                  <a:pt x="4231" y="1036"/>
                </a:lnTo>
                <a:lnTo>
                  <a:pt x="4131" y="1185"/>
                </a:lnTo>
                <a:lnTo>
                  <a:pt x="4111" y="1185"/>
                </a:lnTo>
                <a:cubicBezTo>
                  <a:pt x="2636" y="1203"/>
                  <a:pt x="1446" y="2405"/>
                  <a:pt x="1446" y="3884"/>
                </a:cubicBezTo>
                <a:cubicBezTo>
                  <a:pt x="1446" y="4234"/>
                  <a:pt x="1512" y="4568"/>
                  <a:pt x="1633" y="4874"/>
                </a:cubicBezTo>
                <a:lnTo>
                  <a:pt x="1636" y="4882"/>
                </a:lnTo>
                <a:lnTo>
                  <a:pt x="727" y="6230"/>
                </a:lnTo>
                <a:lnTo>
                  <a:pt x="708" y="6202"/>
                </a:lnTo>
                <a:cubicBezTo>
                  <a:pt x="261" y="5540"/>
                  <a:pt x="0" y="4743"/>
                  <a:pt x="0" y="3884"/>
                </a:cubicBezTo>
                <a:cubicBezTo>
                  <a:pt x="0" y="2113"/>
                  <a:pt x="1110" y="602"/>
                  <a:pt x="2673" y="8"/>
                </a:cubicBezTo>
                <a:lnTo>
                  <a:pt x="2694" y="0"/>
                </a:lnTo>
                <a:close/>
              </a:path>
            </a:pathLst>
          </a:custGeom>
          <a:pattFill prst="wdDnDiag">
            <a:fgClr>
              <a:schemeClr val="accent1"/>
            </a:fgClr>
            <a:bgClr>
              <a:schemeClr val="bg1"/>
            </a:bgClr>
          </a:pattFill>
          <a:ln w="15875" cap="rnd" cmpd="sng">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9" name="任意多边形 21"/>
          <p:cNvSpPr/>
          <p:nvPr userDrawn="1">
            <p:custDataLst>
              <p:tags r:id="rId3"/>
            </p:custDataLst>
          </p:nvPr>
        </p:nvSpPr>
        <p:spPr>
          <a:xfrm rot="7440000" flipH="1">
            <a:off x="10419715" y="-662305"/>
            <a:ext cx="1408430" cy="3221990"/>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14" h="4379">
                <a:moveTo>
                  <a:pt x="321" y="0"/>
                </a:moveTo>
                <a:lnTo>
                  <a:pt x="1557" y="833"/>
                </a:lnTo>
                <a:lnTo>
                  <a:pt x="1548" y="864"/>
                </a:lnTo>
                <a:cubicBezTo>
                  <a:pt x="1481" y="1099"/>
                  <a:pt x="1446" y="1347"/>
                  <a:pt x="1446" y="1603"/>
                </a:cubicBezTo>
                <a:cubicBezTo>
                  <a:pt x="1446" y="2162"/>
                  <a:pt x="1616" y="2682"/>
                  <a:pt x="1907" y="3112"/>
                </a:cubicBezTo>
                <a:lnTo>
                  <a:pt x="1914" y="3122"/>
                </a:lnTo>
                <a:lnTo>
                  <a:pt x="1066" y="4379"/>
                </a:lnTo>
                <a:lnTo>
                  <a:pt x="1044" y="4353"/>
                </a:lnTo>
                <a:cubicBezTo>
                  <a:pt x="394" y="3622"/>
                  <a:pt x="0" y="2658"/>
                  <a:pt x="0" y="1603"/>
                </a:cubicBezTo>
                <a:cubicBezTo>
                  <a:pt x="0" y="1048"/>
                  <a:pt x="109" y="519"/>
                  <a:pt x="306" y="36"/>
                </a:cubicBezTo>
                <a:lnTo>
                  <a:pt x="321" y="0"/>
                </a:lnTo>
                <a:close/>
              </a:path>
            </a:pathLst>
          </a:custGeom>
          <a:pattFill prst="solidDmn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3" name="任意多边形 9"/>
          <p:cNvSpPr/>
          <p:nvPr userDrawn="1">
            <p:custDataLst>
              <p:tags r:id="rId4"/>
            </p:custDataLst>
          </p:nvPr>
        </p:nvSpPr>
        <p:spPr>
          <a:xfrm rot="14160000">
            <a:off x="6916420" y="4490720"/>
            <a:ext cx="3405505" cy="4325620"/>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45" h="6662">
                <a:moveTo>
                  <a:pt x="4394" y="0"/>
                </a:moveTo>
                <a:lnTo>
                  <a:pt x="4422" y="36"/>
                </a:lnTo>
                <a:cubicBezTo>
                  <a:pt x="4939" y="728"/>
                  <a:pt x="5245" y="1586"/>
                  <a:pt x="5245" y="2517"/>
                </a:cubicBezTo>
                <a:cubicBezTo>
                  <a:pt x="5245" y="4806"/>
                  <a:pt x="3389" y="6662"/>
                  <a:pt x="1100" y="6662"/>
                </a:cubicBezTo>
                <a:cubicBezTo>
                  <a:pt x="724" y="6662"/>
                  <a:pt x="360" y="6612"/>
                  <a:pt x="14" y="6518"/>
                </a:cubicBezTo>
                <a:lnTo>
                  <a:pt x="0" y="6515"/>
                </a:lnTo>
                <a:lnTo>
                  <a:pt x="882" y="5208"/>
                </a:lnTo>
                <a:lnTo>
                  <a:pt x="892" y="5208"/>
                </a:lnTo>
                <a:cubicBezTo>
                  <a:pt x="960" y="5214"/>
                  <a:pt x="1030" y="5216"/>
                  <a:pt x="1100" y="5216"/>
                </a:cubicBezTo>
                <a:cubicBezTo>
                  <a:pt x="2591" y="5216"/>
                  <a:pt x="3799" y="4008"/>
                  <a:pt x="3799" y="2517"/>
                </a:cubicBezTo>
                <a:cubicBezTo>
                  <a:pt x="3799" y="2097"/>
                  <a:pt x="3704" y="1700"/>
                  <a:pt x="3533" y="1346"/>
                </a:cubicBezTo>
                <a:lnTo>
                  <a:pt x="3513" y="1306"/>
                </a:lnTo>
                <a:lnTo>
                  <a:pt x="4394" y="0"/>
                </a:lnTo>
                <a:close/>
              </a:path>
            </a:pathLst>
          </a:custGeom>
          <a:pattFill prst="zigZag">
            <a:fgClr>
              <a:schemeClr val="accent1"/>
            </a:fgClr>
            <a:bgClr>
              <a:schemeClr val="bg1"/>
            </a:bgClr>
          </a:pattFill>
          <a:ln w="15875" cap="rnd" cmpd="sng">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4" name="任意多边形 3"/>
          <p:cNvSpPr/>
          <p:nvPr userDrawn="1">
            <p:custDataLst>
              <p:tags r:id="rId5"/>
            </p:custDataLst>
          </p:nvPr>
        </p:nvSpPr>
        <p:spPr>
          <a:xfrm rot="19440000">
            <a:off x="7723505" y="3901440"/>
            <a:ext cx="4767580" cy="2347595"/>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7574" h="3730">
                <a:moveTo>
                  <a:pt x="3863" y="0"/>
                </a:moveTo>
                <a:cubicBezTo>
                  <a:pt x="5473" y="0"/>
                  <a:pt x="6868" y="918"/>
                  <a:pt x="7555" y="2258"/>
                </a:cubicBezTo>
                <a:lnTo>
                  <a:pt x="7574" y="2295"/>
                </a:lnTo>
                <a:lnTo>
                  <a:pt x="6531" y="3730"/>
                </a:lnTo>
                <a:lnTo>
                  <a:pt x="6526" y="3701"/>
                </a:lnTo>
                <a:cubicBezTo>
                  <a:pt x="6314" y="2421"/>
                  <a:pt x="5203" y="1446"/>
                  <a:pt x="3863" y="1446"/>
                </a:cubicBezTo>
                <a:cubicBezTo>
                  <a:pt x="2593" y="1446"/>
                  <a:pt x="1528" y="2322"/>
                  <a:pt x="1240" y="3503"/>
                </a:cubicBezTo>
                <a:lnTo>
                  <a:pt x="1233" y="3534"/>
                </a:lnTo>
                <a:lnTo>
                  <a:pt x="0" y="2639"/>
                </a:lnTo>
                <a:lnTo>
                  <a:pt x="5" y="2625"/>
                </a:lnTo>
                <a:cubicBezTo>
                  <a:pt x="611" y="1088"/>
                  <a:pt x="2110" y="0"/>
                  <a:pt x="3863" y="0"/>
                </a:cubicBezTo>
                <a:close/>
              </a:path>
            </a:pathLst>
          </a:custGeom>
          <a:pattFill prst="wdDnDiag">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5" name="矩形 14"/>
          <p:cNvSpPr/>
          <p:nvPr userDrawn="1">
            <p:custDataLst>
              <p:tags r:id="rId6"/>
            </p:custDataLst>
          </p:nvPr>
        </p:nvSpPr>
        <p:spPr>
          <a:xfrm>
            <a:off x="-14287" y="12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或者 15"/>
          <p:cNvSpPr/>
          <p:nvPr userDrawn="1">
            <p:custDataLst>
              <p:tags r:id="rId7"/>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或者 16"/>
          <p:cNvSpPr/>
          <p:nvPr userDrawn="1">
            <p:custDataLst>
              <p:tags r:id="rId8"/>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9"/>
            </p:custDataLst>
          </p:nvPr>
        </p:nvSpPr>
        <p:spPr>
          <a:xfrm>
            <a:off x="1328420" y="814705"/>
            <a:ext cx="6363335" cy="2673985"/>
          </a:xfrm>
        </p:spPr>
        <p:txBody>
          <a:bodyPr lIns="101600" tIns="38100" rIns="25400" bIns="38100" anchor="b" anchorCtr="0">
            <a:normAutofit/>
          </a:bodyPr>
          <a:lstStyle>
            <a:lvl1pPr algn="l">
              <a:defRPr sz="8000" spc="600">
                <a:gradFill flip="none" rotWithShape="1">
                  <a:gsLst>
                    <a:gs pos="33000">
                      <a:schemeClr val="accent1"/>
                    </a:gs>
                    <a:gs pos="100000">
                      <a:schemeClr val="accent1">
                        <a:lumMod val="75000"/>
                      </a:schemeClr>
                    </a:gs>
                    <a:gs pos="4000">
                      <a:schemeClr val="accent1">
                        <a:lumMod val="60000"/>
                        <a:lumOff val="40000"/>
                      </a:schemeClr>
                    </a:gs>
                  </a:gsLst>
                  <a:lin ang="2700000" scaled="1"/>
                  <a:tileRect/>
                </a:gra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0"/>
            </p:custDataLst>
          </p:nvPr>
        </p:nvSpPr>
        <p:spPr>
          <a:xfrm>
            <a:off x="1328420" y="3500291"/>
            <a:ext cx="6363335" cy="300819"/>
          </a:xfrm>
        </p:spPr>
        <p:txBody>
          <a:bodyPr lIns="101600" tIns="38100" rIns="76200" bIns="38100">
            <a:normAutofit/>
          </a:bodyPr>
          <a:lstStyle>
            <a:lvl1pPr marL="0" indent="0" algn="dist" eaLnBrk="1" fontAlgn="auto" latinLnBrk="0" hangingPunct="1">
              <a:lnSpc>
                <a:spcPct val="100000"/>
              </a:lnSpc>
              <a:buNone/>
              <a:defRPr sz="1600" u="none" strike="noStrike" kern="1200" cap="none" spc="200" normalizeH="0" baseline="0">
                <a:gradFill>
                  <a:gsLst>
                    <a:gs pos="53000">
                      <a:srgbClr val="1543EF">
                        <a:alpha val="100000"/>
                      </a:srgbClr>
                    </a:gs>
                    <a:gs pos="87000">
                      <a:schemeClr val="accent1">
                        <a:lumMod val="75000"/>
                      </a:schemeClr>
                    </a:gs>
                    <a:gs pos="0">
                      <a:schemeClr val="accent1">
                        <a:lumMod val="60000"/>
                        <a:lumOff val="40000"/>
                      </a:schemeClr>
                    </a:gs>
                  </a:gsLst>
                  <a:lin ang="2700000" scaled="0"/>
                </a:gra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dirty="0"/>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
        <p:nvSpPr>
          <p:cNvPr id="19" name="内容占位符 18"/>
          <p:cNvSpPr>
            <a:spLocks noGrp="1"/>
          </p:cNvSpPr>
          <p:nvPr>
            <p:ph sz="quarter" idx="13"/>
            <p:custDataLst>
              <p:tags r:id="rId14"/>
            </p:custDataLst>
          </p:nvPr>
        </p:nvSpPr>
        <p:spPr>
          <a:xfrm>
            <a:off x="1528446" y="5296329"/>
            <a:ext cx="4518660" cy="440972"/>
          </a:xfrm>
        </p:spPr>
        <p:txBody>
          <a:bodyPr anchor="ctr"/>
          <a:lstStyle>
            <a:lvl1pPr marL="0" indent="0">
              <a:lnSpc>
                <a:spcPct val="100000"/>
              </a:lnSpc>
              <a:spcAft>
                <a:spcPts val="0"/>
              </a:spcAft>
              <a:buNone/>
              <a:defRPr b="1">
                <a:solidFill>
                  <a:schemeClr val="accent1"/>
                </a:solidFill>
              </a:defRPr>
            </a:lvl1pPr>
            <a:lvl2pPr marL="457200" indent="0">
              <a:buNone/>
              <a:defRPr/>
            </a:lvl2pPr>
          </a:lstStyle>
          <a:p>
            <a:pPr lvl="0"/>
            <a:r>
              <a:rPr lang="zh-CN" altLang="en-US" dirty="0"/>
              <a:t>单击此处编辑母版文本样式</a:t>
            </a:r>
            <a:endParaRPr lang="zh-CN" altLang="en-US" dirty="0"/>
          </a:p>
        </p:txBody>
      </p:sp>
      <p:sp>
        <p:nvSpPr>
          <p:cNvPr id="21" name="内容占位符 20"/>
          <p:cNvSpPr>
            <a:spLocks noGrp="1"/>
          </p:cNvSpPr>
          <p:nvPr>
            <p:ph sz="quarter" idx="14"/>
            <p:custDataLst>
              <p:tags r:id="rId15"/>
            </p:custDataLst>
          </p:nvPr>
        </p:nvSpPr>
        <p:spPr>
          <a:xfrm>
            <a:off x="1529670" y="5745605"/>
            <a:ext cx="4518000" cy="442800"/>
          </a:xfrm>
        </p:spPr>
        <p:txBody>
          <a:bodyPr anchor="ctr"/>
          <a:lstStyle>
            <a:lvl1pPr marL="0" indent="0">
              <a:lnSpc>
                <a:spcPct val="100000"/>
              </a:lnSpc>
              <a:spcAft>
                <a:spcPts val="0"/>
              </a:spcAft>
              <a:buNone/>
              <a:defRPr b="1">
                <a:solidFill>
                  <a:schemeClr val="accent1"/>
                </a:solidFill>
              </a:defRPr>
            </a:lvl1pPr>
            <a:lvl2pPr marL="457200" indent="0">
              <a:buNone/>
              <a:defRPr/>
            </a:lvl2pPr>
          </a:lstStyle>
          <a:p>
            <a:pPr lvl="0"/>
            <a:r>
              <a:rPr lang="zh-CN" altLang="en-US" dirty="0"/>
              <a:t>单击此处编辑母版文本样式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4"/>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4"/>
            <p:custDataLst>
              <p:tags r:id="rId5"/>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5"/>
            <p:custDataLst>
              <p:tags r:id="rId6"/>
            </p:custDataLst>
          </p:nvPr>
        </p:nvSpPr>
        <p:spPr/>
        <p:txBody>
          <a:bodyPr/>
          <a:lstStyle/>
          <a:p>
            <a:endParaRPr lang="zh-CN" altLang="en-US" dirty="0"/>
          </a:p>
        </p:txBody>
      </p:sp>
      <p:sp>
        <p:nvSpPr>
          <p:cNvPr id="9" name="灯片编号占位符 8"/>
          <p:cNvSpPr>
            <a:spLocks noGrp="1"/>
          </p:cNvSpPr>
          <p:nvPr>
            <p:ph type="sldNum" sz="quarter" idx="16"/>
            <p:custDataLst>
              <p:tags r:id="rId7"/>
            </p:custDataLst>
          </p:nvPr>
        </p:nvSpPr>
        <p:spPr/>
        <p:txBody>
          <a:bodyPr/>
          <a:lstStyle/>
          <a:p>
            <a:fld id="{49AE70B2-8BF9-45C0-BB95-33D1B9D3A854}" type="slidenum">
              <a:rPr lang="zh-CN" altLang="en-US" smtClean="0"/>
            </a:fld>
            <a:endParaRPr lang="zh-CN" altLang="en-US" dirty="0"/>
          </a:p>
        </p:txBody>
      </p:sp>
      <p:sp>
        <p:nvSpPr>
          <p:cNvPr id="3" name="矩形 2"/>
          <p:cNvSpPr/>
          <p:nvPr userDrawn="1">
            <p:custDataLst>
              <p:tags r:id="rId8"/>
            </p:custDataLst>
          </p:nvPr>
        </p:nvSpPr>
        <p:spPr>
          <a:xfrm>
            <a:off x="-3174" y="959167"/>
            <a:ext cx="711835" cy="4939665"/>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sp>
        <p:nvSpPr>
          <p:cNvPr id="4" name="流程图: 或者 3"/>
          <p:cNvSpPr/>
          <p:nvPr userDrawn="1">
            <p:custDataLst>
              <p:tags r:id="rId9"/>
            </p:custDataLst>
          </p:nvPr>
        </p:nvSpPr>
        <p:spPr>
          <a:xfrm>
            <a:off x="225426" y="1218247"/>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流程图: 或者 4"/>
          <p:cNvSpPr/>
          <p:nvPr userDrawn="1">
            <p:custDataLst>
              <p:tags r:id="rId10"/>
            </p:custDataLst>
          </p:nvPr>
        </p:nvSpPr>
        <p:spPr>
          <a:xfrm>
            <a:off x="230506" y="5336222"/>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userDrawn="1">
            <p:custDataLst>
              <p:tags r:id="rId11"/>
            </p:custDataLst>
          </p:nvPr>
        </p:nvSpPr>
        <p:spPr>
          <a:xfrm>
            <a:off x="11480165" y="959167"/>
            <a:ext cx="711835" cy="4939665"/>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sp>
        <p:nvSpPr>
          <p:cNvPr id="12" name="流程图: 或者 11"/>
          <p:cNvSpPr/>
          <p:nvPr userDrawn="1">
            <p:custDataLst>
              <p:tags r:id="rId12"/>
            </p:custDataLst>
          </p:nvPr>
        </p:nvSpPr>
        <p:spPr>
          <a:xfrm>
            <a:off x="11708765" y="1218247"/>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流程图: 或者 12"/>
          <p:cNvSpPr/>
          <p:nvPr userDrawn="1">
            <p:custDataLst>
              <p:tags r:id="rId13"/>
            </p:custDataLst>
          </p:nvPr>
        </p:nvSpPr>
        <p:spPr>
          <a:xfrm>
            <a:off x="11713845" y="5336222"/>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100000">
              <a:schemeClr val="tx2">
                <a:lumMod val="50000"/>
                <a:alpha val="75000"/>
              </a:schemeClr>
            </a:gs>
            <a:gs pos="0">
              <a:schemeClr val="tx2">
                <a:lumMod val="50000"/>
              </a:schemeClr>
            </a:gs>
            <a:gs pos="41000">
              <a:schemeClr val="tx2">
                <a:lumMod val="50000"/>
              </a:schemeClr>
            </a:gs>
          </a:gsLst>
          <a:lin ang="10800000" scaled="0"/>
        </a:gradFill>
        <a:effectLst/>
      </p:bgPr>
    </p:bg>
    <p:spTree>
      <p:nvGrpSpPr>
        <p:cNvPr id="1" name=""/>
        <p:cNvGrpSpPr/>
        <p:nvPr/>
      </p:nvGrpSpPr>
      <p:grpSpPr>
        <a:xfrm>
          <a:off x="0" y="0"/>
          <a:ext cx="0" cy="0"/>
          <a:chOff x="0" y="0"/>
          <a:chExt cx="0" cy="0"/>
        </a:xfrm>
      </p:grpSpPr>
      <p:sp>
        <p:nvSpPr>
          <p:cNvPr id="6" name="椭圆 5"/>
          <p:cNvSpPr/>
          <p:nvPr>
            <p:custDataLst>
              <p:tags r:id="rId2"/>
            </p:custDataLst>
          </p:nvPr>
        </p:nvSpPr>
        <p:spPr>
          <a:xfrm>
            <a:off x="10991613" y="859790"/>
            <a:ext cx="126204" cy="126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83"/>
          <p:cNvSpPr/>
          <p:nvPr>
            <p:custDataLst>
              <p:tags r:id="rId3"/>
            </p:custDataLst>
          </p:nvPr>
        </p:nvSpPr>
        <p:spPr>
          <a:xfrm>
            <a:off x="10851515" y="859790"/>
            <a:ext cx="126204" cy="126365"/>
          </a:xfrm>
          <a:prstGeom prst="donut">
            <a:avLst>
              <a:gd name="adj" fmla="val 204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同心圆 84"/>
          <p:cNvSpPr/>
          <p:nvPr>
            <p:custDataLst>
              <p:tags r:id="rId4"/>
            </p:custDataLst>
          </p:nvPr>
        </p:nvSpPr>
        <p:spPr>
          <a:xfrm>
            <a:off x="11131711" y="859790"/>
            <a:ext cx="126204" cy="126365"/>
          </a:xfrm>
          <a:prstGeom prst="donut">
            <a:avLst>
              <a:gd name="adj" fmla="val 204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userDrawn="1">
            <p:custDataLst>
              <p:tags r:id="rId5"/>
            </p:custDataLst>
          </p:nvPr>
        </p:nvSpPr>
        <p:spPr>
          <a:xfrm rot="16200000">
            <a:off x="5765800" y="431165"/>
            <a:ext cx="661035" cy="12192635"/>
          </a:xfrm>
          <a:prstGeom prst="rect">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或者 13"/>
          <p:cNvSpPr/>
          <p:nvPr userDrawn="1">
            <p:custDataLst>
              <p:tags r:id="rId6"/>
            </p:custDataLst>
          </p:nvPr>
        </p:nvSpPr>
        <p:spPr>
          <a:xfrm>
            <a:off x="265430" y="6394450"/>
            <a:ext cx="266700" cy="266700"/>
          </a:xfrm>
          <a:prstGeom prst="flowChartOr">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或者 14"/>
          <p:cNvSpPr/>
          <p:nvPr userDrawn="1">
            <p:custDataLst>
              <p:tags r:id="rId7"/>
            </p:custDataLst>
          </p:nvPr>
        </p:nvSpPr>
        <p:spPr>
          <a:xfrm>
            <a:off x="11664950" y="6394450"/>
            <a:ext cx="266700" cy="266700"/>
          </a:xfrm>
          <a:prstGeom prst="flowChartOr">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8"/>
            </p:custDataLst>
          </p:nvPr>
        </p:nvSpPr>
        <p:spPr>
          <a:xfrm>
            <a:off x="5445761" y="1859916"/>
            <a:ext cx="5942330" cy="2364739"/>
          </a:xfrm>
        </p:spPr>
        <p:txBody>
          <a:bodyPr lIns="101600" tIns="38100" rIns="63500" bIns="38100" anchor="b" anchorCtr="0">
            <a:normAutofit/>
          </a:bodyPr>
          <a:lstStyle>
            <a:lvl1pPr algn="r">
              <a:defRPr sz="7200" u="none" strike="noStrike" kern="1200" cap="none" spc="300" normalizeH="0">
                <a:solidFill>
                  <a:schemeClr val="bg1"/>
                </a:solidFill>
                <a:uFillTx/>
                <a:latin typeface="微软雅黑" panose="020B0503020204020204" charset="-122"/>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userDrawn="1">
            <p:ph type="body" idx="1"/>
            <p:custDataLst>
              <p:tags r:id="rId9"/>
            </p:custDataLst>
          </p:nvPr>
        </p:nvSpPr>
        <p:spPr>
          <a:xfrm>
            <a:off x="5445761" y="4392931"/>
            <a:ext cx="5942330" cy="1033780"/>
          </a:xfrm>
        </p:spPr>
        <p:txBody>
          <a:bodyPr lIns="101600" tIns="38100" rIns="76200" bIns="38100" anchor="t">
            <a:normAutofit/>
          </a:bodyPr>
          <a:lstStyle>
            <a:lvl1pPr marL="0" indent="0" algn="r" eaLnBrk="1" fontAlgn="auto" latinLnBrk="0" hangingPunct="1">
              <a:buNone/>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7" name="日期占位符 6"/>
          <p:cNvSpPr>
            <a:spLocks noGrp="1"/>
          </p:cNvSpPr>
          <p:nvPr userDrawn="1">
            <p:ph type="dt" sz="half" idx="10"/>
            <p:custDataLst>
              <p:tags r:id="rId10"/>
            </p:custDataLst>
          </p:nvPr>
        </p:nvSpPr>
        <p:spPr/>
        <p:txBody>
          <a:bodyPr/>
          <a:lstStyle>
            <a:lvl1pPr>
              <a:defRPr>
                <a:solidFill>
                  <a:schemeClr val="tx1">
                    <a:lumMod val="50000"/>
                    <a:lumOff val="50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userDrawn="1">
            <p:ph type="ftr" sz="quarter" idx="11"/>
            <p:custDataLst>
              <p:tags r:id="rId11"/>
            </p:custDataLst>
          </p:nvPr>
        </p:nvSpPr>
        <p:spPr/>
        <p:txBody>
          <a:bodyPr/>
          <a:lstStyle>
            <a:lvl1pPr>
              <a:defRPr>
                <a:solidFill>
                  <a:schemeClr val="tx1">
                    <a:lumMod val="50000"/>
                    <a:lumOff val="50000"/>
                  </a:schemeClr>
                </a:solidFill>
              </a:defRPr>
            </a:lvl1pPr>
          </a:lstStyle>
          <a:p>
            <a:endParaRPr lang="zh-CN" altLang="en-US" dirty="0"/>
          </a:p>
        </p:txBody>
      </p:sp>
      <p:sp>
        <p:nvSpPr>
          <p:cNvPr id="9" name="灯片编号占位符 8"/>
          <p:cNvSpPr>
            <a:spLocks noGrp="1"/>
          </p:cNvSpPr>
          <p:nvPr userDrawn="1">
            <p:ph type="sldNum" sz="quarter" idx="12"/>
            <p:custDataLst>
              <p:tags r:id="rId12"/>
            </p:custDataLst>
          </p:nvPr>
        </p:nvSpPr>
        <p:spPr/>
        <p:txBody>
          <a:bodyPr/>
          <a:lstStyle>
            <a:lvl1pPr>
              <a:defRPr>
                <a:solidFill>
                  <a:schemeClr val="tx1">
                    <a:lumMod val="50000"/>
                    <a:lumOff val="50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13652" y="-139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或者 3"/>
          <p:cNvSpPr/>
          <p:nvPr userDrawn="1">
            <p:custDataLst>
              <p:tags r:id="rId3"/>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4"/>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a:off x="11109325" y="1072515"/>
            <a:ext cx="406400" cy="126365"/>
            <a:chOff x="11583" y="3035"/>
            <a:chExt cx="1404" cy="436"/>
          </a:xfrm>
        </p:grpSpPr>
        <p:sp>
          <p:nvSpPr>
            <p:cNvPr id="10" name="椭圆 9"/>
            <p:cNvSpPr/>
            <p:nvPr>
              <p:custDataLst>
                <p:tags r:id="rId6"/>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同心圆 83"/>
            <p:cNvSpPr/>
            <p:nvPr>
              <p:custDataLst>
                <p:tags r:id="rId7"/>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84"/>
            <p:cNvSpPr/>
            <p:nvPr>
              <p:custDataLst>
                <p:tags r:id="rId8"/>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custDataLst>
              <p:tags r:id="rId9"/>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6" name="日期占位符 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1"/>
            </p:custDataLst>
          </p:nvPr>
        </p:nvSpPr>
        <p:spPr/>
        <p:txBody>
          <a:bodyPr/>
          <a:lstStyle/>
          <a:p>
            <a:endParaRPr lang="zh-CN" altLang="en-US" dirty="0"/>
          </a:p>
        </p:txBody>
      </p:sp>
      <p:sp>
        <p:nvSpPr>
          <p:cNvPr id="8" name="灯片编号占位符 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13" name="矩形 12"/>
          <p:cNvSpPr/>
          <p:nvPr userDrawn="1"/>
        </p:nvSpPr>
        <p:spPr>
          <a:xfrm>
            <a:off x="722630" y="-19685"/>
            <a:ext cx="11468735" cy="6908800"/>
          </a:xfrm>
          <a:prstGeom prst="rect">
            <a:avLst/>
          </a:prstGeom>
          <a:solidFill>
            <a:schemeClr val="accent2">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dirty="0"/>
          </a:p>
        </p:txBody>
      </p:sp>
      <p:sp>
        <p:nvSpPr>
          <p:cNvPr id="7" name="灯片编号占位符 6"/>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9"/>
          <p:cNvSpPr/>
          <p:nvPr userDrawn="1">
            <p:custDataLst>
              <p:tags r:id="rId2"/>
            </p:custDataLst>
          </p:nvPr>
        </p:nvSpPr>
        <p:spPr>
          <a:xfrm>
            <a:off x="9102725" y="-40005"/>
            <a:ext cx="3121660" cy="3316605"/>
          </a:xfrm>
          <a:custGeom>
            <a:avLst/>
            <a:gdLst/>
            <a:ahLst/>
            <a:cxnLst>
              <a:cxn ang="3">
                <a:pos x="hc" y="t"/>
              </a:cxn>
              <a:cxn ang="cd2">
                <a:pos x="l" y="vc"/>
              </a:cxn>
              <a:cxn ang="cd4">
                <a:pos x="hc" y="b"/>
              </a:cxn>
              <a:cxn ang="0">
                <a:pos x="r" y="vc"/>
              </a:cxn>
            </a:cxnLst>
            <a:rect l="l" t="t" r="r" b="b"/>
            <a:pathLst>
              <a:path w="5697" h="6053">
                <a:moveTo>
                  <a:pt x="524" y="0"/>
                </a:moveTo>
                <a:lnTo>
                  <a:pt x="2326" y="0"/>
                </a:lnTo>
                <a:lnTo>
                  <a:pt x="2314" y="10"/>
                </a:lnTo>
                <a:cubicBezTo>
                  <a:pt x="1328" y="875"/>
                  <a:pt x="1115" y="2357"/>
                  <a:pt x="1867" y="3472"/>
                </a:cubicBezTo>
                <a:cubicBezTo>
                  <a:pt x="2684" y="4682"/>
                  <a:pt x="4326" y="5002"/>
                  <a:pt x="5537" y="4185"/>
                </a:cubicBezTo>
                <a:cubicBezTo>
                  <a:pt x="5584" y="4154"/>
                  <a:pt x="5630" y="4120"/>
                  <a:pt x="5674" y="4086"/>
                </a:cubicBezTo>
                <a:lnTo>
                  <a:pt x="5696" y="4068"/>
                </a:lnTo>
                <a:lnTo>
                  <a:pt x="5697" y="5708"/>
                </a:lnTo>
                <a:lnTo>
                  <a:pt x="5651" y="5728"/>
                </a:lnTo>
                <a:cubicBezTo>
                  <a:pt x="3895" y="6479"/>
                  <a:pt x="1800" y="5904"/>
                  <a:pt x="694" y="4264"/>
                </a:cubicBezTo>
                <a:cubicBezTo>
                  <a:pt x="-187" y="2959"/>
                  <a:pt x="-206" y="1325"/>
                  <a:pt x="505" y="34"/>
                </a:cubicBezTo>
                <a:lnTo>
                  <a:pt x="524" y="0"/>
                </a:lnTo>
                <a:close/>
              </a:path>
            </a:pathLst>
          </a:custGeom>
          <a:pattFill prst="diagBrick">
            <a:fgClr>
              <a:schemeClr val="accent1"/>
            </a:fgClr>
            <a:bgClr>
              <a:schemeClr val="bg1"/>
            </a:bgClr>
          </a:patt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任意多边形 2"/>
          <p:cNvSpPr/>
          <p:nvPr userDrawn="1">
            <p:custDataLst>
              <p:tags r:id="rId3"/>
            </p:custDataLst>
          </p:nvPr>
        </p:nvSpPr>
        <p:spPr>
          <a:xfrm>
            <a:off x="2306524" y="4756993"/>
            <a:ext cx="4790757" cy="2101007"/>
          </a:xfrm>
          <a:custGeom>
            <a:avLst/>
            <a:gdLst/>
            <a:ahLst/>
            <a:cxnLst>
              <a:cxn ang="3">
                <a:pos x="hc" y="t"/>
              </a:cxn>
              <a:cxn ang="cd2">
                <a:pos x="l" y="vc"/>
              </a:cxn>
              <a:cxn ang="cd4">
                <a:pos x="hc" y="b"/>
              </a:cxn>
              <a:cxn ang="0">
                <a:pos x="r" y="vc"/>
              </a:cxn>
            </a:cxnLst>
            <a:rect l="l" t="t" r="r" b="b"/>
            <a:pathLst>
              <a:path w="7544" h="3309">
                <a:moveTo>
                  <a:pt x="3785" y="0"/>
                </a:moveTo>
                <a:cubicBezTo>
                  <a:pt x="5460" y="4"/>
                  <a:pt x="6993" y="1124"/>
                  <a:pt x="7447" y="2821"/>
                </a:cubicBezTo>
                <a:cubicBezTo>
                  <a:pt x="7490" y="2980"/>
                  <a:pt x="7522" y="3140"/>
                  <a:pt x="7543" y="3299"/>
                </a:cubicBezTo>
                <a:lnTo>
                  <a:pt x="7544" y="3309"/>
                </a:lnTo>
                <a:lnTo>
                  <a:pt x="6200" y="3309"/>
                </a:lnTo>
                <a:lnTo>
                  <a:pt x="6194" y="3280"/>
                </a:lnTo>
                <a:cubicBezTo>
                  <a:pt x="6185" y="3241"/>
                  <a:pt x="6176" y="3203"/>
                  <a:pt x="6166" y="3164"/>
                </a:cubicBezTo>
                <a:cubicBezTo>
                  <a:pt x="5811" y="1843"/>
                  <a:pt x="4454" y="1058"/>
                  <a:pt x="3132" y="1412"/>
                </a:cubicBezTo>
                <a:cubicBezTo>
                  <a:pt x="2210" y="1659"/>
                  <a:pt x="1550" y="2394"/>
                  <a:pt x="1354" y="3264"/>
                </a:cubicBezTo>
                <a:lnTo>
                  <a:pt x="1345" y="3309"/>
                </a:lnTo>
                <a:lnTo>
                  <a:pt x="0" y="3309"/>
                </a:lnTo>
                <a:lnTo>
                  <a:pt x="2" y="3294"/>
                </a:lnTo>
                <a:cubicBezTo>
                  <a:pt x="202" y="1821"/>
                  <a:pt x="1262" y="540"/>
                  <a:pt x="2789" y="131"/>
                </a:cubicBezTo>
                <a:cubicBezTo>
                  <a:pt x="3122" y="41"/>
                  <a:pt x="3456" y="-1"/>
                  <a:pt x="3785" y="0"/>
                </a:cubicBezTo>
                <a:close/>
              </a:path>
            </a:pathLst>
          </a:custGeom>
          <a:pattFill prst="zigZag">
            <a:fgClr>
              <a:schemeClr val="accent1"/>
            </a:fgClr>
            <a:bgClr>
              <a:schemeClr val="bg1"/>
            </a:bgClr>
          </a:pattFill>
          <a:ln cap="rnd">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 name="组合 9"/>
          <p:cNvGrpSpPr/>
          <p:nvPr userDrawn="1">
            <p:custDataLst>
              <p:tags r:id="rId4"/>
            </p:custDataLst>
          </p:nvPr>
        </p:nvGrpSpPr>
        <p:grpSpPr>
          <a:xfrm>
            <a:off x="11132820" y="6174740"/>
            <a:ext cx="406400" cy="126365"/>
            <a:chOff x="11583" y="3035"/>
            <a:chExt cx="1404" cy="436"/>
          </a:xfrm>
        </p:grpSpPr>
        <p:sp>
          <p:nvSpPr>
            <p:cNvPr id="11" name="椭圆 10"/>
            <p:cNvSpPr/>
            <p:nvPr>
              <p:custDataLst>
                <p:tags r:id="rId5"/>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83"/>
            <p:cNvSpPr/>
            <p:nvPr>
              <p:custDataLst>
                <p:tags r:id="rId6"/>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同心圆 84"/>
            <p:cNvSpPr/>
            <p:nvPr>
              <p:custDataLst>
                <p:tags r:id="rId7"/>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任意多边形 21"/>
          <p:cNvSpPr/>
          <p:nvPr userDrawn="1">
            <p:custDataLst>
              <p:tags r:id="rId8"/>
            </p:custDataLst>
          </p:nvPr>
        </p:nvSpPr>
        <p:spPr>
          <a:xfrm rot="14160000">
            <a:off x="932950" y="4346672"/>
            <a:ext cx="3532436" cy="4393246"/>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563" h="6918">
                <a:moveTo>
                  <a:pt x="4499" y="0"/>
                </a:moveTo>
                <a:lnTo>
                  <a:pt x="4519" y="23"/>
                </a:lnTo>
                <a:cubicBezTo>
                  <a:pt x="5169" y="754"/>
                  <a:pt x="5563" y="1718"/>
                  <a:pt x="5563" y="2773"/>
                </a:cubicBezTo>
                <a:cubicBezTo>
                  <a:pt x="5563" y="5062"/>
                  <a:pt x="3707" y="6918"/>
                  <a:pt x="1417" y="6918"/>
                </a:cubicBezTo>
                <a:cubicBezTo>
                  <a:pt x="934" y="6918"/>
                  <a:pt x="471" y="6836"/>
                  <a:pt x="40" y="6684"/>
                </a:cubicBezTo>
                <a:lnTo>
                  <a:pt x="0" y="6670"/>
                </a:lnTo>
                <a:lnTo>
                  <a:pt x="848" y="5413"/>
                </a:lnTo>
                <a:lnTo>
                  <a:pt x="873" y="5418"/>
                </a:lnTo>
                <a:cubicBezTo>
                  <a:pt x="1049" y="5454"/>
                  <a:pt x="1231" y="5473"/>
                  <a:pt x="1417" y="5473"/>
                </a:cubicBezTo>
                <a:cubicBezTo>
                  <a:pt x="2908" y="5473"/>
                  <a:pt x="4117" y="4264"/>
                  <a:pt x="4117" y="2773"/>
                </a:cubicBezTo>
                <a:cubicBezTo>
                  <a:pt x="4117" y="2214"/>
                  <a:pt x="3947" y="1694"/>
                  <a:pt x="3656" y="1264"/>
                </a:cubicBezTo>
                <a:lnTo>
                  <a:pt x="3651" y="1257"/>
                </a:lnTo>
                <a:lnTo>
                  <a:pt x="4499" y="0"/>
                </a:lnTo>
                <a:close/>
              </a:path>
            </a:pathLst>
          </a:custGeom>
          <a:pattFill prst="solidDmn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5" name="任意多边形 3"/>
          <p:cNvSpPr/>
          <p:nvPr userDrawn="1">
            <p:custDataLst>
              <p:tags r:id="rId9"/>
            </p:custDataLst>
          </p:nvPr>
        </p:nvSpPr>
        <p:spPr>
          <a:xfrm rot="19440000">
            <a:off x="7392383" y="-1503220"/>
            <a:ext cx="4316887" cy="3609719"/>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798" h="5685">
                <a:moveTo>
                  <a:pt x="295" y="0"/>
                </a:moveTo>
                <a:lnTo>
                  <a:pt x="1524" y="893"/>
                </a:lnTo>
                <a:lnTo>
                  <a:pt x="1523" y="897"/>
                </a:lnTo>
                <a:cubicBezTo>
                  <a:pt x="1472" y="1103"/>
                  <a:pt x="1446" y="1318"/>
                  <a:pt x="1446" y="1539"/>
                </a:cubicBezTo>
                <a:cubicBezTo>
                  <a:pt x="1446" y="3030"/>
                  <a:pt x="2654" y="4239"/>
                  <a:pt x="4146" y="4239"/>
                </a:cubicBezTo>
                <a:cubicBezTo>
                  <a:pt x="4658" y="4239"/>
                  <a:pt x="5137" y="4096"/>
                  <a:pt x="5545" y="3848"/>
                </a:cubicBezTo>
                <a:lnTo>
                  <a:pt x="5570" y="3833"/>
                </a:lnTo>
                <a:lnTo>
                  <a:pt x="6798" y="4725"/>
                </a:lnTo>
                <a:lnTo>
                  <a:pt x="6782" y="4738"/>
                </a:lnTo>
                <a:cubicBezTo>
                  <a:pt x="6066" y="5329"/>
                  <a:pt x="5147" y="5685"/>
                  <a:pt x="4146" y="5685"/>
                </a:cubicBezTo>
                <a:cubicBezTo>
                  <a:pt x="1856" y="5685"/>
                  <a:pt x="0" y="3829"/>
                  <a:pt x="0" y="1539"/>
                </a:cubicBezTo>
                <a:cubicBezTo>
                  <a:pt x="0" y="1002"/>
                  <a:pt x="102" y="490"/>
                  <a:pt x="288" y="19"/>
                </a:cubicBezTo>
                <a:lnTo>
                  <a:pt x="295" y="0"/>
                </a:lnTo>
                <a:close/>
              </a:path>
            </a:pathLst>
          </a:custGeom>
          <a:pattFill prst="lgGri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6" name="日期占位符 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1"/>
            </p:custDataLst>
          </p:nvPr>
        </p:nvSpPr>
        <p:spPr/>
        <p:txBody>
          <a:bodyPr/>
          <a:lstStyle/>
          <a:p>
            <a:endParaRPr lang="zh-CN" altLang="en-US" dirty="0"/>
          </a:p>
        </p:txBody>
      </p:sp>
      <p:sp>
        <p:nvSpPr>
          <p:cNvPr id="8" name="灯片编号占位符 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title" hasCustomPrompt="1"/>
            <p:custDataLst>
              <p:tags r:id="rId13"/>
            </p:custDataLst>
          </p:nvPr>
        </p:nvSpPr>
        <p:spPr>
          <a:xfrm>
            <a:off x="847090" y="915670"/>
            <a:ext cx="7164705" cy="2270125"/>
          </a:xfrm>
        </p:spPr>
        <p:txBody>
          <a:bodyPr vert="horz" lIns="101600" tIns="38100" rIns="25400" bIns="38100" rtlCol="0" anchor="b" anchorCtr="0">
            <a:noAutofit/>
          </a:bodyPr>
          <a:lstStyle>
            <a:lvl1pPr marL="0" marR="0" algn="l" defTabSz="914400" rtl="0" eaLnBrk="1" fontAlgn="auto" latinLnBrk="0" hangingPunct="1">
              <a:lnSpc>
                <a:spcPct val="100000"/>
              </a:lnSpc>
              <a:buNone/>
              <a:defRPr kumimoji="0" lang="zh-CN" altLang="en-US" sz="7200" b="1" i="0" u="none" strike="noStrike" kern="1200" cap="none" spc="200" normalizeH="0" baseline="0" noProof="1" dirty="0">
                <a:solidFill>
                  <a:schemeClr val="accent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17" name="内容占位符 16"/>
          <p:cNvSpPr>
            <a:spLocks noGrp="1"/>
          </p:cNvSpPr>
          <p:nvPr>
            <p:ph sz="quarter" idx="13" hasCustomPrompt="1"/>
            <p:custDataLst>
              <p:tags r:id="rId14"/>
            </p:custDataLst>
          </p:nvPr>
        </p:nvSpPr>
        <p:spPr>
          <a:xfrm>
            <a:off x="853879" y="3278482"/>
            <a:ext cx="3932116" cy="739164"/>
          </a:xfrm>
        </p:spPr>
        <p:txBody>
          <a:bodyPr>
            <a:normAutofit/>
          </a:bodyPr>
          <a:lstStyle>
            <a:lvl1pPr marL="0" indent="0">
              <a:lnSpc>
                <a:spcPct val="100000"/>
              </a:lnSpc>
              <a:spcAft>
                <a:spcPts val="0"/>
              </a:spcAft>
              <a:buNone/>
              <a:defRPr sz="4000" b="1"/>
            </a:lvl1pPr>
            <a:lvl2pPr marL="457200" indent="0">
              <a:buNone/>
              <a:defRPr/>
            </a:lvl2pPr>
          </a:lstStyle>
          <a:p>
            <a:pPr lvl="0"/>
            <a:r>
              <a:rPr lang="zh-CN" altLang="en-US" dirty="0"/>
              <a:t>编辑文本</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3" name="Rectangle 27"/>
          <p:cNvSpPr/>
          <p:nvPr userDrawn="1">
            <p:custDataLst>
              <p:tags r:id="rId2"/>
            </p:custDataLst>
          </p:nvPr>
        </p:nvSpPr>
        <p:spPr>
          <a:xfrm>
            <a:off x="28" y="2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3"/>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4"/>
            </p:custDataLst>
          </p:nvPr>
        </p:nvSpPr>
        <p:spPr>
          <a:xfrm>
            <a:off x="11640878"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6" name="日期占位符 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7"/>
            </p:custDataLst>
          </p:nvPr>
        </p:nvSpPr>
        <p:spPr/>
        <p:txBody>
          <a:bodyPr/>
          <a:lstStyle/>
          <a:p>
            <a:endParaRPr lang="zh-CN" altLang="en-US" dirty="0"/>
          </a:p>
        </p:txBody>
      </p:sp>
      <p:sp>
        <p:nvSpPr>
          <p:cNvPr id="8" name="灯片编号占位符 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3" name="Rectangle 27"/>
          <p:cNvSpPr/>
          <p:nvPr userDrawn="1">
            <p:custDataLst>
              <p:tags r:id="rId3"/>
            </p:custDataLst>
          </p:nvPr>
        </p:nvSpPr>
        <p:spPr>
          <a:xfrm>
            <a:off x="29" y="29"/>
            <a:ext cx="4823432"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4"/>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5"/>
            </p:custDataLst>
          </p:nvPr>
        </p:nvSpPr>
        <p:spPr>
          <a:xfrm>
            <a:off x="4300745"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Rectangle 27"/>
          <p:cNvSpPr/>
          <p:nvPr userDrawn="1">
            <p:custDataLst>
              <p:tags r:id="rId3"/>
            </p:custDataLst>
          </p:nvPr>
        </p:nvSpPr>
        <p:spPr>
          <a:xfrm>
            <a:off x="28" y="2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4"/>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5"/>
            </p:custDataLst>
          </p:nvPr>
        </p:nvSpPr>
        <p:spPr>
          <a:xfrm>
            <a:off x="11640878"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3" name="Rectangle 27"/>
          <p:cNvSpPr/>
          <p:nvPr userDrawn="1">
            <p:custDataLst>
              <p:tags r:id="rId3"/>
            </p:custDataLst>
          </p:nvPr>
        </p:nvSpPr>
        <p:spPr>
          <a:xfrm>
            <a:off x="28" y="649226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4" name="流程图: 或者 13"/>
          <p:cNvSpPr/>
          <p:nvPr userDrawn="1">
            <p:custDataLst>
              <p:tags r:id="rId4"/>
            </p:custDataLst>
          </p:nvPr>
        </p:nvSpPr>
        <p:spPr>
          <a:xfrm>
            <a:off x="302953" y="654944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或者 14"/>
          <p:cNvSpPr/>
          <p:nvPr userDrawn="1">
            <p:custDataLst>
              <p:tags r:id="rId5"/>
            </p:custDataLst>
          </p:nvPr>
        </p:nvSpPr>
        <p:spPr>
          <a:xfrm>
            <a:off x="11640878" y="654944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6"/>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50000"/>
                    <a:lumOff val="50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50000"/>
                    <a:lumOff val="50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50000"/>
                    <a:lumOff val="50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tags" Target="../tags/tag10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image" Target="../media/image7.jpeg"/><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0.xml"/><Relationship Id="rId1" Type="http://schemas.openxmlformats.org/officeDocument/2006/relationships/tags" Target="../tags/tag199.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3.xml"/><Relationship Id="rId3" Type="http://schemas.openxmlformats.org/officeDocument/2006/relationships/image" Target="../media/image8.png"/><Relationship Id="rId2" Type="http://schemas.openxmlformats.org/officeDocument/2006/relationships/tags" Target="../tags/tag202.xml"/><Relationship Id="rId1" Type="http://schemas.openxmlformats.org/officeDocument/2006/relationships/tags" Target="../tags/tag20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5.xml"/><Relationship Id="rId1" Type="http://schemas.openxmlformats.org/officeDocument/2006/relationships/tags" Target="../tags/tag20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09.xml"/><Relationship Id="rId4" Type="http://schemas.openxmlformats.org/officeDocument/2006/relationships/image" Target="../media/image9.png"/><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media/image10.png"/><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image" Target="../media/image12.png"/><Relationship Id="rId5" Type="http://schemas.openxmlformats.org/officeDocument/2006/relationships/tags" Target="../tags/tag218.xml"/><Relationship Id="rId4" Type="http://schemas.openxmlformats.org/officeDocument/2006/relationships/image" Target="../media/image11.jpeg"/><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image" Target="../media/image13.jpeg"/><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31.xml"/><Relationship Id="rId4" Type="http://schemas.openxmlformats.org/officeDocument/2006/relationships/image" Target="../media/image14.png"/><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9.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image" Target="../media/image17.png"/><Relationship Id="rId7" Type="http://schemas.openxmlformats.org/officeDocument/2006/relationships/tags" Target="../tags/tag236.xml"/><Relationship Id="rId6" Type="http://schemas.openxmlformats.org/officeDocument/2006/relationships/image" Target="../media/image16.png"/><Relationship Id="rId5" Type="http://schemas.openxmlformats.org/officeDocument/2006/relationships/tags" Target="../tags/tag235.xml"/><Relationship Id="rId4" Type="http://schemas.openxmlformats.org/officeDocument/2006/relationships/image" Target="../media/image15.jpeg"/><Relationship Id="rId3" Type="http://schemas.openxmlformats.org/officeDocument/2006/relationships/tags" Target="../tags/tag234.xml"/><Relationship Id="rId2" Type="http://schemas.openxmlformats.org/officeDocument/2006/relationships/tags" Target="../tags/tag233.xml"/><Relationship Id="rId15" Type="http://schemas.openxmlformats.org/officeDocument/2006/relationships/slideLayout" Target="../slideLayouts/slideLayout3.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image" Target="../media/image18.png"/><Relationship Id="rId11" Type="http://schemas.openxmlformats.org/officeDocument/2006/relationships/tags" Target="../tags/tag238.xml"/><Relationship Id="rId10" Type="http://schemas.openxmlformats.org/officeDocument/2006/relationships/image" Target="../media/image12.png"/><Relationship Id="rId1" Type="http://schemas.openxmlformats.org/officeDocument/2006/relationships/tags" Target="../tags/tag232.xml"/></Relationships>
</file>

<file path=ppt/slides/_rels/slide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image" Target="../media/image1.jpeg"/><Relationship Id="rId16" Type="http://schemas.openxmlformats.org/officeDocument/2006/relationships/notesSlide" Target="../notesSlides/notesSlide2.xml"/><Relationship Id="rId15" Type="http://schemas.openxmlformats.org/officeDocument/2006/relationships/slideLayout" Target="../slideLayouts/slideLayout4.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1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46.xml"/><Relationship Id="rId3" Type="http://schemas.openxmlformats.org/officeDocument/2006/relationships/image" Target="../media/image19.png"/><Relationship Id="rId2" Type="http://schemas.openxmlformats.org/officeDocument/2006/relationships/tags" Target="../tags/tag245.xml"/><Relationship Id="rId1" Type="http://schemas.openxmlformats.org/officeDocument/2006/relationships/tags" Target="../tags/tag244.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49.xml"/><Relationship Id="rId3" Type="http://schemas.openxmlformats.org/officeDocument/2006/relationships/image" Target="../media/image20.png"/><Relationship Id="rId2" Type="http://schemas.openxmlformats.org/officeDocument/2006/relationships/tags" Target="../tags/tag248.xml"/><Relationship Id="rId1" Type="http://schemas.openxmlformats.org/officeDocument/2006/relationships/tags" Target="../tags/tag24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image" Target="../media/image21.png"/><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58.xml"/><Relationship Id="rId4" Type="http://schemas.openxmlformats.org/officeDocument/2006/relationships/image" Target="../media/image22.png"/><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62.xml"/><Relationship Id="rId4" Type="http://schemas.openxmlformats.org/officeDocument/2006/relationships/image" Target="../media/image22.png"/><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69.xml"/><Relationship Id="rId4" Type="http://schemas.openxmlformats.org/officeDocument/2006/relationships/image" Target="../media/image23.png"/><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76.xml"/><Relationship Id="rId4" Type="http://schemas.openxmlformats.org/officeDocument/2006/relationships/image" Target="../media/image24.png"/><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3.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4" Type="http://schemas.openxmlformats.org/officeDocument/2006/relationships/slideLayout" Target="../slideLayouts/slideLayout4.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0.xml"/><Relationship Id="rId4" Type="http://schemas.openxmlformats.org/officeDocument/2006/relationships/image" Target="../media/image25.png"/><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4.xml"/><Relationship Id="rId4" Type="http://schemas.openxmlformats.org/officeDocument/2006/relationships/image" Target="../media/image26.png"/><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8.xml"/><Relationship Id="rId4" Type="http://schemas.openxmlformats.org/officeDocument/2006/relationships/image" Target="../media/image27.png"/><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01.xml"/><Relationship Id="rId4" Type="http://schemas.openxmlformats.org/officeDocument/2006/relationships/image" Target="../media/image28.png"/><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05.xml"/><Relationship Id="rId4" Type="http://schemas.openxmlformats.org/officeDocument/2006/relationships/image" Target="../media/image28.png"/><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09.xml"/><Relationship Id="rId4" Type="http://schemas.openxmlformats.org/officeDocument/2006/relationships/image" Target="../media/image28.png"/><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13.xml"/><Relationship Id="rId4" Type="http://schemas.openxmlformats.org/officeDocument/2006/relationships/image" Target="../media/image29.png"/><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4.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3" Type="http://schemas.openxmlformats.org/officeDocument/2006/relationships/slideLayout" Target="../slideLayouts/slideLayout3.xml"/><Relationship Id="rId32" Type="http://schemas.openxmlformats.org/officeDocument/2006/relationships/tags" Target="../tags/tag167.xml"/><Relationship Id="rId31" Type="http://schemas.openxmlformats.org/officeDocument/2006/relationships/tags" Target="../tags/tag166.xml"/><Relationship Id="rId30" Type="http://schemas.openxmlformats.org/officeDocument/2006/relationships/tags" Target="../tags/tag165.xml"/><Relationship Id="rId3" Type="http://schemas.openxmlformats.org/officeDocument/2006/relationships/tags" Target="../tags/tag138.xml"/><Relationship Id="rId29" Type="http://schemas.openxmlformats.org/officeDocument/2006/relationships/tags" Target="../tags/tag164.xml"/><Relationship Id="rId28" Type="http://schemas.openxmlformats.org/officeDocument/2006/relationships/tags" Target="../tags/tag163.xml"/><Relationship Id="rId27" Type="http://schemas.openxmlformats.org/officeDocument/2006/relationships/tags" Target="../tags/tag16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7.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17.xml"/><Relationship Id="rId4" Type="http://schemas.openxmlformats.org/officeDocument/2006/relationships/image" Target="../media/image29.png"/><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21.xml"/><Relationship Id="rId4" Type="http://schemas.openxmlformats.org/officeDocument/2006/relationships/image" Target="../media/image29.png"/><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25.xml"/><Relationship Id="rId4" Type="http://schemas.openxmlformats.org/officeDocument/2006/relationships/image" Target="../media/image29.png"/><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29.xml"/><Relationship Id="rId4" Type="http://schemas.openxmlformats.org/officeDocument/2006/relationships/image" Target="../media/image30.png"/><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33.xml"/><Relationship Id="rId4" Type="http://schemas.openxmlformats.org/officeDocument/2006/relationships/image" Target="../media/image30.png"/><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37.xml"/><Relationship Id="rId4" Type="http://schemas.openxmlformats.org/officeDocument/2006/relationships/image" Target="../media/image30.png"/><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41.xml"/><Relationship Id="rId4" Type="http://schemas.openxmlformats.org/officeDocument/2006/relationships/image" Target="../media/image31.png"/><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48.xml"/><Relationship Id="rId4" Type="http://schemas.openxmlformats.org/officeDocument/2006/relationships/image" Target="../media/image32.png"/><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52.xml"/><Relationship Id="rId4" Type="http://schemas.openxmlformats.org/officeDocument/2006/relationships/image" Target="../media/image33.png"/><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5.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7" Type="http://schemas.openxmlformats.org/officeDocument/2006/relationships/slideLayout" Target="../slideLayouts/slideLayout3.xml"/><Relationship Id="rId16" Type="http://schemas.openxmlformats.org/officeDocument/2006/relationships/tags" Target="../tags/tag180.xml"/><Relationship Id="rId15" Type="http://schemas.openxmlformats.org/officeDocument/2006/relationships/image" Target="../media/image4.png"/><Relationship Id="rId14" Type="http://schemas.openxmlformats.org/officeDocument/2006/relationships/tags" Target="../tags/tag179.xml"/><Relationship Id="rId13" Type="http://schemas.openxmlformats.org/officeDocument/2006/relationships/image" Target="../media/image3.png"/><Relationship Id="rId12" Type="http://schemas.openxmlformats.org/officeDocument/2006/relationships/tags" Target="../tags/tag178.xml"/><Relationship Id="rId11" Type="http://schemas.openxmlformats.org/officeDocument/2006/relationships/image" Target="../media/image2.png"/><Relationship Id="rId10" Type="http://schemas.openxmlformats.org/officeDocument/2006/relationships/tags" Target="../tags/tag177.xml"/><Relationship Id="rId1" Type="http://schemas.openxmlformats.org/officeDocument/2006/relationships/tags" Target="../tags/tag168.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56.xml"/><Relationship Id="rId4" Type="http://schemas.openxmlformats.org/officeDocument/2006/relationships/image" Target="../media/image34.png"/><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60.xml"/><Relationship Id="rId4" Type="http://schemas.openxmlformats.org/officeDocument/2006/relationships/image" Target="../media/image35.png"/><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67.xml"/><Relationship Id="rId4" Type="http://schemas.openxmlformats.org/officeDocument/2006/relationships/image" Target="../media/image36.png"/><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71.xml"/><Relationship Id="rId4" Type="http://schemas.openxmlformats.org/officeDocument/2006/relationships/image" Target="../media/image36.png"/><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75.xml"/><Relationship Id="rId4" Type="http://schemas.openxmlformats.org/officeDocument/2006/relationships/image" Target="../media/image36.png"/><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79.xml"/><Relationship Id="rId4" Type="http://schemas.openxmlformats.org/officeDocument/2006/relationships/image" Target="../media/image36.png"/><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57.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image" Target="../media/image39.png"/><Relationship Id="rId7" Type="http://schemas.openxmlformats.org/officeDocument/2006/relationships/tags" Target="../tags/tag384.xml"/><Relationship Id="rId6" Type="http://schemas.openxmlformats.org/officeDocument/2006/relationships/image" Target="../media/image38.png"/><Relationship Id="rId5" Type="http://schemas.openxmlformats.org/officeDocument/2006/relationships/tags" Target="../tags/tag383.xml"/><Relationship Id="rId4" Type="http://schemas.openxmlformats.org/officeDocument/2006/relationships/image" Target="../media/image37.png"/><Relationship Id="rId3" Type="http://schemas.openxmlformats.org/officeDocument/2006/relationships/tags" Target="../tags/tag382.xml"/><Relationship Id="rId2" Type="http://schemas.openxmlformats.org/officeDocument/2006/relationships/tags" Target="../tags/tag381.xml"/><Relationship Id="rId12" Type="http://schemas.openxmlformats.org/officeDocument/2006/relationships/slideLayout" Target="../slideLayouts/slideLayout3.xml"/><Relationship Id="rId11" Type="http://schemas.openxmlformats.org/officeDocument/2006/relationships/tags" Target="../tags/tag386.xml"/><Relationship Id="rId10" Type="http://schemas.openxmlformats.org/officeDocument/2006/relationships/image" Target="../media/image40.png"/><Relationship Id="rId1" Type="http://schemas.openxmlformats.org/officeDocument/2006/relationships/tags" Target="../tags/tag380.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391.xml"/><Relationship Id="rId6" Type="http://schemas.openxmlformats.org/officeDocument/2006/relationships/image" Target="../media/image38.png"/><Relationship Id="rId5" Type="http://schemas.openxmlformats.org/officeDocument/2006/relationships/tags" Target="../tags/tag390.xml"/><Relationship Id="rId4" Type="http://schemas.openxmlformats.org/officeDocument/2006/relationships/image" Target="../media/image37.png"/><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83.xml"/><Relationship Id="rId5" Type="http://schemas.openxmlformats.org/officeDocument/2006/relationships/image" Target="../media/image5.png"/><Relationship Id="rId4" Type="http://schemas.openxmlformats.org/officeDocument/2006/relationships/tags" Target="../tags/tag182.xml"/><Relationship Id="rId3" Type="http://schemas.microsoft.com/office/2007/relationships/media" Target="../media/media1.avi"/><Relationship Id="rId2" Type="http://schemas.openxmlformats.org/officeDocument/2006/relationships/video" Target="../media/media1.avi"/><Relationship Id="rId1" Type="http://schemas.openxmlformats.org/officeDocument/2006/relationships/tags" Target="../tags/tag181.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98.xml"/><Relationship Id="rId4" Type="http://schemas.openxmlformats.org/officeDocument/2006/relationships/image" Target="../media/image41.png"/><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02.xml"/><Relationship Id="rId4" Type="http://schemas.openxmlformats.org/officeDocument/2006/relationships/image" Target="../media/image42.png"/><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63.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image" Target="../media/image43.png"/><Relationship Id="rId3" Type="http://schemas.openxmlformats.org/officeDocument/2006/relationships/tags" Target="../tags/tag408.xml"/><Relationship Id="rId24" Type="http://schemas.openxmlformats.org/officeDocument/2006/relationships/vmlDrawing" Target="../drawings/vmlDrawing1.vml"/><Relationship Id="rId23" Type="http://schemas.openxmlformats.org/officeDocument/2006/relationships/slideLayout" Target="../slideLayouts/slideLayout3.xml"/><Relationship Id="rId22" Type="http://schemas.openxmlformats.org/officeDocument/2006/relationships/tags" Target="../tags/tag424.xml"/><Relationship Id="rId21" Type="http://schemas.openxmlformats.org/officeDocument/2006/relationships/tags" Target="../tags/tag423.xml"/><Relationship Id="rId20" Type="http://schemas.openxmlformats.org/officeDocument/2006/relationships/tags" Target="../tags/tag422.xml"/><Relationship Id="rId2" Type="http://schemas.openxmlformats.org/officeDocument/2006/relationships/tags" Target="../tags/tag407.xml"/><Relationship Id="rId19" Type="http://schemas.openxmlformats.org/officeDocument/2006/relationships/tags" Target="../tags/tag421.xml"/><Relationship Id="rId18" Type="http://schemas.openxmlformats.org/officeDocument/2006/relationships/tags" Target="../tags/tag420.xml"/><Relationship Id="rId17" Type="http://schemas.openxmlformats.org/officeDocument/2006/relationships/tags" Target="../tags/tag419.xml"/><Relationship Id="rId16" Type="http://schemas.openxmlformats.org/officeDocument/2006/relationships/tags" Target="../tags/tag418.xml"/><Relationship Id="rId15" Type="http://schemas.openxmlformats.org/officeDocument/2006/relationships/tags" Target="../tags/tag417.xml"/><Relationship Id="rId14" Type="http://schemas.openxmlformats.org/officeDocument/2006/relationships/tags" Target="../tags/tag416.xml"/><Relationship Id="rId13" Type="http://schemas.openxmlformats.org/officeDocument/2006/relationships/image" Target="../media/image44.wmf"/><Relationship Id="rId12" Type="http://schemas.openxmlformats.org/officeDocument/2006/relationships/oleObject" Target="../embeddings/oleObject1.bin"/><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6.xml"/></Relationships>
</file>

<file path=ppt/slides/_rels/slide64.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image" Target="../media/image43.png"/><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image" Target="../media/image45.png"/><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9" Type="http://schemas.openxmlformats.org/officeDocument/2006/relationships/slideLayout" Target="../slideLayouts/slideLayout3.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5.xml"/></Relationships>
</file>

<file path=ppt/slides/_rels/slide65.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slideLayout" Target="../slideLayouts/slideLayout3.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1.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59.xml"/><Relationship Id="rId7" Type="http://schemas.openxmlformats.org/officeDocument/2006/relationships/image" Target="../media/image47.png"/><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image" Target="../media/image46.png"/><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5.xml"/><Relationship Id="rId1" Type="http://schemas.openxmlformats.org/officeDocument/2006/relationships/tags" Target="../tags/tag184.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75.xml"/><Relationship Id="rId4" Type="http://schemas.openxmlformats.org/officeDocument/2006/relationships/image" Target="../media/image48.png"/><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86.xml"/><Relationship Id="rId6" Type="http://schemas.openxmlformats.org/officeDocument/2006/relationships/image" Target="../media/image50.png"/><Relationship Id="rId5" Type="http://schemas.openxmlformats.org/officeDocument/2006/relationships/tags" Target="../tags/tag485.xml"/><Relationship Id="rId4" Type="http://schemas.openxmlformats.org/officeDocument/2006/relationships/image" Target="../media/image49.png"/><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s>
</file>

<file path=ppt/slides/_rels/slide75.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image" Target="../media/image51.emf"/><Relationship Id="rId3" Type="http://schemas.openxmlformats.org/officeDocument/2006/relationships/oleObject" Target="../embeddings/oleObject2.bin"/><Relationship Id="rId25" Type="http://schemas.openxmlformats.org/officeDocument/2006/relationships/vmlDrawing" Target="../drawings/vmlDrawing2.vml"/><Relationship Id="rId24" Type="http://schemas.openxmlformats.org/officeDocument/2006/relationships/slideLayout" Target="../slideLayouts/slideLayout3.xml"/><Relationship Id="rId23" Type="http://schemas.openxmlformats.org/officeDocument/2006/relationships/tags" Target="../tags/tag504.xml"/><Relationship Id="rId22" Type="http://schemas.openxmlformats.org/officeDocument/2006/relationships/tags" Target="../tags/tag503.xml"/><Relationship Id="rId21" Type="http://schemas.openxmlformats.org/officeDocument/2006/relationships/image" Target="../media/image54.png"/><Relationship Id="rId20" Type="http://schemas.openxmlformats.org/officeDocument/2006/relationships/tags" Target="../tags/tag502.xml"/><Relationship Id="rId2" Type="http://schemas.openxmlformats.org/officeDocument/2006/relationships/tags" Target="../tags/tag488.xml"/><Relationship Id="rId19" Type="http://schemas.openxmlformats.org/officeDocument/2006/relationships/tags" Target="../tags/tag501.xml"/><Relationship Id="rId18" Type="http://schemas.openxmlformats.org/officeDocument/2006/relationships/tags" Target="../tags/tag500.xml"/><Relationship Id="rId17" Type="http://schemas.openxmlformats.org/officeDocument/2006/relationships/image" Target="../media/image53.png"/><Relationship Id="rId16" Type="http://schemas.openxmlformats.org/officeDocument/2006/relationships/tags" Target="../tags/tag499.xml"/><Relationship Id="rId15" Type="http://schemas.openxmlformats.org/officeDocument/2006/relationships/tags" Target="../tags/tag498.xml"/><Relationship Id="rId14" Type="http://schemas.openxmlformats.org/officeDocument/2006/relationships/image" Target="../media/image52.png"/><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7.xml"/></Relationships>
</file>

<file path=ppt/slides/_rels/slide76.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image" Target="../media/image55.wmf"/><Relationship Id="rId5" Type="http://schemas.openxmlformats.org/officeDocument/2006/relationships/oleObject" Target="../embeddings/oleObject3.bin"/><Relationship Id="rId45" Type="http://schemas.openxmlformats.org/officeDocument/2006/relationships/vmlDrawing" Target="../drawings/vmlDrawing3.vml"/><Relationship Id="rId44" Type="http://schemas.openxmlformats.org/officeDocument/2006/relationships/slideLayout" Target="../slideLayouts/slideLayout3.xml"/><Relationship Id="rId43" Type="http://schemas.openxmlformats.org/officeDocument/2006/relationships/tags" Target="../tags/tag531.xml"/><Relationship Id="rId42" Type="http://schemas.openxmlformats.org/officeDocument/2006/relationships/image" Target="../media/image63.wmf"/><Relationship Id="rId41" Type="http://schemas.openxmlformats.org/officeDocument/2006/relationships/oleObject" Target="../embeddings/oleObject9.bin"/><Relationship Id="rId40" Type="http://schemas.openxmlformats.org/officeDocument/2006/relationships/tags" Target="../tags/tag530.xml"/><Relationship Id="rId4" Type="http://schemas.openxmlformats.org/officeDocument/2006/relationships/tags" Target="../tags/tag508.xml"/><Relationship Id="rId39" Type="http://schemas.openxmlformats.org/officeDocument/2006/relationships/tags" Target="../tags/tag529.xml"/><Relationship Id="rId38" Type="http://schemas.openxmlformats.org/officeDocument/2006/relationships/image" Target="../media/image62.png"/><Relationship Id="rId37" Type="http://schemas.openxmlformats.org/officeDocument/2006/relationships/tags" Target="../tags/tag528.xml"/><Relationship Id="rId36" Type="http://schemas.openxmlformats.org/officeDocument/2006/relationships/tags" Target="../tags/tag527.xml"/><Relationship Id="rId35" Type="http://schemas.openxmlformats.org/officeDocument/2006/relationships/tags" Target="../tags/tag526.xml"/><Relationship Id="rId34" Type="http://schemas.openxmlformats.org/officeDocument/2006/relationships/image" Target="../media/image61.wmf"/><Relationship Id="rId33" Type="http://schemas.openxmlformats.org/officeDocument/2006/relationships/oleObject" Target="../embeddings/oleObject8.bin"/><Relationship Id="rId32" Type="http://schemas.openxmlformats.org/officeDocument/2006/relationships/tags" Target="../tags/tag525.xml"/><Relationship Id="rId31" Type="http://schemas.openxmlformats.org/officeDocument/2006/relationships/tags" Target="../tags/tag524.xml"/><Relationship Id="rId30" Type="http://schemas.openxmlformats.org/officeDocument/2006/relationships/image" Target="../media/image60.png"/><Relationship Id="rId3" Type="http://schemas.openxmlformats.org/officeDocument/2006/relationships/tags" Target="../tags/tag50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image" Target="../media/image59.wmf"/><Relationship Id="rId25" Type="http://schemas.openxmlformats.org/officeDocument/2006/relationships/oleObject" Target="../embeddings/oleObject7.bin"/><Relationship Id="rId24" Type="http://schemas.openxmlformats.org/officeDocument/2006/relationships/tags" Target="../tags/tag520.xml"/><Relationship Id="rId23" Type="http://schemas.openxmlformats.org/officeDocument/2006/relationships/tags" Target="../tags/tag519.xml"/><Relationship Id="rId22" Type="http://schemas.openxmlformats.org/officeDocument/2006/relationships/image" Target="../media/image58.wmf"/><Relationship Id="rId21" Type="http://schemas.openxmlformats.org/officeDocument/2006/relationships/oleObject" Target="../embeddings/oleObject6.bin"/><Relationship Id="rId20" Type="http://schemas.openxmlformats.org/officeDocument/2006/relationships/tags" Target="../tags/tag518.xml"/><Relationship Id="rId2" Type="http://schemas.openxmlformats.org/officeDocument/2006/relationships/tags" Target="../tags/tag506.xml"/><Relationship Id="rId19" Type="http://schemas.openxmlformats.org/officeDocument/2006/relationships/tags" Target="../tags/tag517.xml"/><Relationship Id="rId18" Type="http://schemas.openxmlformats.org/officeDocument/2006/relationships/image" Target="../media/image57.wmf"/><Relationship Id="rId17" Type="http://schemas.openxmlformats.org/officeDocument/2006/relationships/oleObject" Target="../embeddings/oleObject5.bin"/><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image" Target="../media/image56.wmf"/><Relationship Id="rId1" Type="http://schemas.openxmlformats.org/officeDocument/2006/relationships/tags" Target="../tags/tag505.xml"/></Relationships>
</file>

<file path=ppt/slides/_rels/slide77.xml.rels><?xml version="1.0" encoding="UTF-8" standalone="yes"?>
<Relationships xmlns="http://schemas.openxmlformats.org/package/2006/relationships"><Relationship Id="rId9" Type="http://schemas.openxmlformats.org/officeDocument/2006/relationships/oleObject" Target="../embeddings/oleObject11.bin"/><Relationship Id="rId8" Type="http://schemas.openxmlformats.org/officeDocument/2006/relationships/tags" Target="../tags/tag536.xml"/><Relationship Id="rId7" Type="http://schemas.openxmlformats.org/officeDocument/2006/relationships/image" Target="../media/image65.png"/><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image" Target="../media/image64.wmf"/><Relationship Id="rId38" Type="http://schemas.openxmlformats.org/officeDocument/2006/relationships/vmlDrawing" Target="../drawings/vmlDrawing4.vml"/><Relationship Id="rId37" Type="http://schemas.openxmlformats.org/officeDocument/2006/relationships/slideLayout" Target="../slideLayouts/slideLayout3.xml"/><Relationship Id="rId36" Type="http://schemas.openxmlformats.org/officeDocument/2006/relationships/tags" Target="../tags/tag554.xml"/><Relationship Id="rId35" Type="http://schemas.openxmlformats.org/officeDocument/2006/relationships/tags" Target="../tags/tag553.xml"/><Relationship Id="rId34" Type="http://schemas.openxmlformats.org/officeDocument/2006/relationships/tags" Target="../tags/tag552.xml"/><Relationship Id="rId33" Type="http://schemas.openxmlformats.org/officeDocument/2006/relationships/image" Target="../media/image70.wmf"/><Relationship Id="rId32" Type="http://schemas.openxmlformats.org/officeDocument/2006/relationships/oleObject" Target="../embeddings/oleObject15.bin"/><Relationship Id="rId31" Type="http://schemas.openxmlformats.org/officeDocument/2006/relationships/tags" Target="../tags/tag551.xml"/><Relationship Id="rId30" Type="http://schemas.openxmlformats.org/officeDocument/2006/relationships/image" Target="../media/image69.wmf"/><Relationship Id="rId3" Type="http://schemas.openxmlformats.org/officeDocument/2006/relationships/oleObject" Target="../embeddings/oleObject10.bin"/><Relationship Id="rId29" Type="http://schemas.openxmlformats.org/officeDocument/2006/relationships/oleObject" Target="../embeddings/oleObject14.bin"/><Relationship Id="rId28" Type="http://schemas.openxmlformats.org/officeDocument/2006/relationships/tags" Target="../tags/tag550.xml"/><Relationship Id="rId27" Type="http://schemas.openxmlformats.org/officeDocument/2006/relationships/tags" Target="../tags/tag549.xml"/><Relationship Id="rId26" Type="http://schemas.openxmlformats.org/officeDocument/2006/relationships/tags" Target="../tags/tag548.xml"/><Relationship Id="rId25" Type="http://schemas.openxmlformats.org/officeDocument/2006/relationships/tags" Target="../tags/tag547.xml"/><Relationship Id="rId24" Type="http://schemas.openxmlformats.org/officeDocument/2006/relationships/tags" Target="../tags/tag546.xml"/><Relationship Id="rId23" Type="http://schemas.openxmlformats.org/officeDocument/2006/relationships/tags" Target="../tags/tag545.xml"/><Relationship Id="rId22" Type="http://schemas.openxmlformats.org/officeDocument/2006/relationships/tags" Target="../tags/tag544.xml"/><Relationship Id="rId21" Type="http://schemas.openxmlformats.org/officeDocument/2006/relationships/image" Target="../media/image68.wmf"/><Relationship Id="rId20" Type="http://schemas.openxmlformats.org/officeDocument/2006/relationships/oleObject" Target="../embeddings/oleObject13.bin"/><Relationship Id="rId2" Type="http://schemas.openxmlformats.org/officeDocument/2006/relationships/tags" Target="../tags/tag533.xml"/><Relationship Id="rId19" Type="http://schemas.openxmlformats.org/officeDocument/2006/relationships/tags" Target="../tags/tag543.xml"/><Relationship Id="rId18" Type="http://schemas.openxmlformats.org/officeDocument/2006/relationships/tags" Target="../tags/tag542.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image" Target="../media/image67.wmf"/><Relationship Id="rId12" Type="http://schemas.openxmlformats.org/officeDocument/2006/relationships/oleObject" Target="../embeddings/oleObject12.bin"/><Relationship Id="rId11" Type="http://schemas.openxmlformats.org/officeDocument/2006/relationships/tags" Target="../tags/tag537.xml"/><Relationship Id="rId10" Type="http://schemas.openxmlformats.org/officeDocument/2006/relationships/image" Target="../media/image66.wmf"/><Relationship Id="rId1" Type="http://schemas.openxmlformats.org/officeDocument/2006/relationships/tags" Target="../tags/tag532.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90.xml"/><Relationship Id="rId5" Type="http://schemas.openxmlformats.org/officeDocument/2006/relationships/image" Target="../media/image6.png"/><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2.xml"/><Relationship Id="rId1" Type="http://schemas.openxmlformats.org/officeDocument/2006/relationships/tags" Target="../tags/tag1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622300" y="1088390"/>
            <a:ext cx="9310370" cy="2673985"/>
          </a:xfrm>
        </p:spPr>
        <p:txBody>
          <a:bodyPr>
            <a:normAutofit/>
          </a:bodyPr>
          <a:lstStyle/>
          <a:p>
            <a:r>
              <a:rPr lang="zh-CN" altLang="en-US" dirty="0"/>
              <a:t>夹具设计</a:t>
            </a:r>
            <a:r>
              <a:rPr lang="zh-CN" altLang="en-US" dirty="0"/>
              <a:t>项目教程</a:t>
            </a:r>
            <a:endParaRPr lang="zh-CN" altLang="en-US"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custDataLst>
              <p:tags r:id="rId1"/>
            </p:custDataLst>
          </p:nvPr>
        </p:nvSpPr>
        <p:spPr>
          <a:xfrm>
            <a:off x="1891030" y="1004570"/>
            <a:ext cx="8289925" cy="1028700"/>
          </a:xfrm>
        </p:spPr>
        <p:txBody>
          <a:bodyPr anchor="b" anchorCtr="0">
            <a:normAutofit fontScale="90000"/>
          </a:bodyPr>
          <a:p>
            <a:r>
              <a:rPr lang="zh-CN" altLang="en-US"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黑体" panose="02010600030101010101" charset="-122"/>
              </a:rPr>
              <a:t>不完全定位：</a:t>
            </a:r>
            <a:br>
              <a:rPr lang="zh-CN" altLang="en-US" sz="2400" dirty="0">
                <a:latin typeface="宋体" panose="02010600030101010101" pitchFamily="2" charset="-122"/>
                <a:ea typeface="宋体" panose="02010600030101010101" pitchFamily="2" charset="-122"/>
              </a:rPr>
            </a:br>
            <a:r>
              <a:rPr lang="zh-CN" altLang="en-US" sz="2400" dirty="0">
                <a:latin typeface="宋体" panose="02010600030101010101" pitchFamily="2" charset="-122"/>
                <a:ea typeface="宋体" panose="02010600030101010101" pitchFamily="2" charset="-122"/>
              </a:rPr>
              <a:t>1）定位元件限制的自由度 </a:t>
            </a:r>
            <a:r>
              <a:rPr lang="zh-CN" altLang="en-US" sz="2400" dirty="0">
                <a:solidFill>
                  <a:srgbClr val="FF3300"/>
                </a:solidFill>
                <a:latin typeface="宋体" panose="02010600030101010101" pitchFamily="2" charset="-122"/>
                <a:ea typeface="宋体" panose="02010600030101010101" pitchFamily="2" charset="-122"/>
              </a:rPr>
              <a:t>&lt;</a:t>
            </a:r>
            <a:r>
              <a:rPr lang="zh-CN" altLang="en-US" sz="2400" dirty="0">
                <a:latin typeface="宋体" panose="02010600030101010101" pitchFamily="2" charset="-122"/>
                <a:ea typeface="宋体" panose="02010600030101010101" pitchFamily="2" charset="-122"/>
              </a:rPr>
              <a:t> 6个</a:t>
            </a:r>
            <a:br>
              <a:rPr lang="zh-CN" altLang="en-US" sz="2400" dirty="0">
                <a:latin typeface="宋体" panose="02010600030101010101" pitchFamily="2" charset="-122"/>
                <a:ea typeface="宋体" panose="02010600030101010101" pitchFamily="2" charset="-122"/>
              </a:rPr>
            </a:br>
            <a:r>
              <a:rPr lang="zh-CN" altLang="en-US" sz="2400" dirty="0">
                <a:latin typeface="宋体" panose="02010600030101010101" pitchFamily="2" charset="-122"/>
                <a:ea typeface="宋体" panose="02010600030101010101" pitchFamily="2" charset="-122"/>
              </a:rPr>
              <a:t>2）定位元件限制的自由度 </a:t>
            </a:r>
            <a:r>
              <a:rPr lang="zh-CN" altLang="en-US" sz="2400" dirty="0">
                <a:solidFill>
                  <a:srgbClr val="FF3300"/>
                </a:solidFill>
                <a:latin typeface="宋体" panose="02010600030101010101" pitchFamily="2" charset="-122"/>
                <a:ea typeface="宋体" panose="02010600030101010101" pitchFamily="2" charset="-122"/>
                <a:sym typeface="宋体" panose="02010600030101010101" pitchFamily="2" charset="-122"/>
              </a:rPr>
              <a:t>≥</a:t>
            </a:r>
            <a:r>
              <a:rPr lang="zh-CN" altLang="en-US" sz="2400" dirty="0">
                <a:latin typeface="宋体" panose="02010600030101010101" pitchFamily="2" charset="-122"/>
                <a:ea typeface="宋体" panose="02010600030101010101" pitchFamily="2" charset="-122"/>
                <a:sym typeface="Arial" panose="020B0604020202020204" pitchFamily="34" charset="0"/>
              </a:rPr>
              <a:t> 工件所需限制的自由度</a:t>
            </a:r>
            <a:endParaRPr lang="zh-CN" altLang="en-US" sz="2400" dirty="0">
              <a:latin typeface="宋体" panose="02010600030101010101" pitchFamily="2" charset="-122"/>
              <a:ea typeface="宋体" panose="02010600030101010101" pitchFamily="2" charset="-122"/>
              <a:sym typeface="Arial" panose="020B0604020202020204" pitchFamily="34" charset="0"/>
            </a:endParaRPr>
          </a:p>
        </p:txBody>
      </p:sp>
      <p:sp>
        <p:nvSpPr>
          <p:cNvPr id="28675" name="文本占位符 28674"/>
          <p:cNvSpPr>
            <a:spLocks noGrp="1"/>
          </p:cNvSpPr>
          <p:nvPr>
            <p:ph type="body" idx="1"/>
            <p:custDataLst>
              <p:tags r:id="rId2"/>
            </p:custDataLst>
          </p:nvPr>
        </p:nvSpPr>
        <p:spPr>
          <a:xfrm>
            <a:off x="1891030" y="4462145"/>
            <a:ext cx="8299450" cy="574675"/>
          </a:xfrm>
          <a:solidFill>
            <a:schemeClr val="tx2">
              <a:alpha val="100000"/>
            </a:schemeClr>
          </a:solidFill>
        </p:spPr>
        <p:txBody>
          <a:bodyPr lIns="90170" tIns="46990" rIns="90170" bIns="46990">
            <a:normAutofit fontScale="90000" lnSpcReduction="10000"/>
          </a:bodyPr>
          <a:p>
            <a:pPr marL="1905" indent="-268605">
              <a:lnSpc>
                <a:spcPct val="100000"/>
              </a:lnSpc>
              <a:buNone/>
            </a:pPr>
            <a:r>
              <a:rPr lang="zh-CN" altLang="en-US" sz="1800" dirty="0">
                <a:solidFill>
                  <a:srgbClr val="000000"/>
                </a:solidFill>
              </a:rPr>
              <a:t>ａ）定位基准为内圆锥面的中心定位 ｂ）定位基准为两平面 ｃ）定位基准为外圆柱面的中心及槽 ｄ）定位基准为外圆柱面的中心</a:t>
            </a:r>
            <a:r>
              <a:rPr lang="zh-CN" altLang="en-US" sz="1800" dirty="0">
                <a:solidFill>
                  <a:srgbClr val="000000"/>
                </a:solidFill>
              </a:rPr>
              <a:t> ｅ）定位基准为平面</a:t>
            </a:r>
            <a:endParaRPr lang="zh-CN" altLang="en-US" sz="1800" dirty="0">
              <a:solidFill>
                <a:srgbClr val="000000"/>
              </a:solidFill>
            </a:endParaRPr>
          </a:p>
        </p:txBody>
      </p:sp>
      <p:pic>
        <p:nvPicPr>
          <p:cNvPr id="28676" name="Picture 86"/>
          <p:cNvPicPr>
            <a:picLocks noChangeAspect="1"/>
          </p:cNvPicPr>
          <p:nvPr>
            <p:custDataLst>
              <p:tags r:id="rId3"/>
            </p:custDataLst>
          </p:nvPr>
        </p:nvPicPr>
        <p:blipFill>
          <a:blip r:embed="rId4"/>
          <a:stretch>
            <a:fillRect/>
          </a:stretch>
        </p:blipFill>
        <p:spPr>
          <a:xfrm>
            <a:off x="1891030" y="2230120"/>
            <a:ext cx="8329613" cy="2087563"/>
          </a:xfrm>
          <a:prstGeom prst="rect">
            <a:avLst/>
          </a:prstGeom>
          <a:noFill/>
          <a:ln w="9525">
            <a:noFill/>
          </a:ln>
        </p:spPr>
      </p:pic>
      <p:sp>
        <p:nvSpPr>
          <p:cNvPr id="28677" name="横卷形 28676"/>
          <p:cNvSpPr/>
          <p:nvPr>
            <p:custDataLst>
              <p:tags r:id="rId5"/>
            </p:custDataLst>
          </p:nvPr>
        </p:nvSpPr>
        <p:spPr>
          <a:xfrm>
            <a:off x="3186430" y="5325745"/>
            <a:ext cx="5184775" cy="1439863"/>
          </a:xfrm>
          <a:prstGeom prst="horizontalScroll">
            <a:avLst>
              <a:gd name="adj" fmla="val 12500"/>
            </a:avLst>
          </a:prstGeom>
          <a:solidFill>
            <a:schemeClr val="accent1"/>
          </a:solidFill>
          <a:ln w="9525" cap="flat" cmpd="sng">
            <a:solidFill>
              <a:schemeClr val="tx1"/>
            </a:solidFill>
            <a:prstDash val="solid"/>
            <a:headEnd type="none" w="med" len="med"/>
            <a:tailEnd type="none" w="med" len="med"/>
          </a:ln>
        </p:spPr>
        <p:txBody>
          <a:bodyPr wrap="none" anchor="ctr" anchorCtr="0"/>
          <a:p>
            <a:pPr algn="ctr"/>
            <a:r>
              <a:rPr lang="zh-CN" altLang="en-US" sz="2400" dirty="0">
                <a:solidFill>
                  <a:srgbClr val="FF3300"/>
                </a:solidFill>
                <a:latin typeface="Arial" panose="020B0604020202020204" pitchFamily="34" charset="0"/>
                <a:ea typeface="黑体" panose="02010600030101010101" charset="-122"/>
              </a:rPr>
              <a:t>为何采用</a:t>
            </a:r>
            <a:r>
              <a:rPr lang="zh-CN" altLang="en-US" sz="3200" dirty="0">
                <a:solidFill>
                  <a:srgbClr val="FF3300"/>
                </a:solidFill>
                <a:latin typeface="Arial" panose="020B0604020202020204" pitchFamily="34" charset="0"/>
                <a:ea typeface="黑体" panose="02010600030101010101" charset="-122"/>
              </a:rPr>
              <a:t>不完全</a:t>
            </a:r>
            <a:r>
              <a:rPr lang="zh-CN" altLang="en-US" sz="2400" dirty="0">
                <a:solidFill>
                  <a:srgbClr val="FF3300"/>
                </a:solidFill>
                <a:latin typeface="Arial" panose="020B0604020202020204" pitchFamily="34" charset="0"/>
                <a:ea typeface="黑体" panose="02010600030101010101" charset="-122"/>
              </a:rPr>
              <a:t>定位</a:t>
            </a:r>
            <a:r>
              <a:rPr lang="zh-CN" altLang="en-US" sz="3200" dirty="0">
                <a:solidFill>
                  <a:srgbClr val="FF3300"/>
                </a:solidFill>
                <a:latin typeface="Arial" panose="020B0604020202020204" pitchFamily="34" charset="0"/>
                <a:ea typeface="黑体" panose="02010600030101010101" charset="-122"/>
              </a:rPr>
              <a:t>?</a:t>
            </a:r>
            <a:r>
              <a:rPr lang="zh-CN" altLang="en-US" sz="4800" dirty="0">
                <a:solidFill>
                  <a:srgbClr val="FF3300"/>
                </a:solidFill>
                <a:latin typeface="Arial" panose="020B0604020202020204" pitchFamily="34" charset="0"/>
                <a:ea typeface="黑体" panose="02010600030101010101" charset="-122"/>
              </a:rPr>
              <a:t>?</a:t>
            </a:r>
            <a:r>
              <a:rPr lang="zh-CN" altLang="en-US" sz="6000" dirty="0">
                <a:solidFill>
                  <a:srgbClr val="FF3300"/>
                </a:solidFill>
                <a:latin typeface="Arial" panose="020B0604020202020204" pitchFamily="34" charset="0"/>
                <a:ea typeface="黑体" panose="02010600030101010101" charset="-122"/>
              </a:rPr>
              <a:t>?</a:t>
            </a:r>
            <a:r>
              <a:rPr lang="zh-CN" altLang="en-US" sz="3200" dirty="0">
                <a:solidFill>
                  <a:srgbClr val="FF3300"/>
                </a:solidFill>
                <a:latin typeface="Arial" panose="020B0604020202020204" pitchFamily="34" charset="0"/>
                <a:ea typeface="黑体" panose="02010600030101010101" charset="-122"/>
              </a:rPr>
              <a:t> </a:t>
            </a:r>
            <a:endParaRPr lang="zh-CN" altLang="en-US" sz="3200" dirty="0">
              <a:solidFill>
                <a:srgbClr val="FF3300"/>
              </a:solidFill>
              <a:latin typeface="Arial" panose="020B0604020202020204" pitchFamily="34" charset="0"/>
              <a:ea typeface="黑体" panose="02010600030101010101" charset="-122"/>
            </a:endParaRPr>
          </a:p>
        </p:txBody>
      </p:sp>
      <p:sp>
        <p:nvSpPr>
          <p:cNvPr id="3" name="文本框 2"/>
          <p:cNvSpPr txBox="1"/>
          <p:nvPr>
            <p:custDataLst>
              <p:tags r:id="rId6"/>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20800" y="1229360"/>
            <a:ext cx="1013460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(３) 欠定位</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 依据工件的加工要求, 应该约束的自由度而没有加以约束的定位称为欠定位。欠定位是无法保证加工要求的, 这在夹具设计中是不允许的. 一旦在夹具的结构中存在这种缺陷, 使用此类夹具加工的整批工件的质量和精度都无法保证。</a:t>
            </a:r>
            <a:endParaRPr lang="zh-CN" altLang="en-US" sz="2000"/>
          </a:p>
        </p:txBody>
      </p:sp>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20800" y="1229360"/>
            <a:ext cx="10134600" cy="4024630"/>
          </a:xfrm>
          <a:prstGeom prst="rect">
            <a:avLst/>
          </a:prstGeom>
          <a:noFill/>
        </p:spPr>
        <p:txBody>
          <a:bodyPr wrap="square" rtlCol="0" anchor="t">
            <a:noAutofit/>
          </a:bodyPr>
          <a:p>
            <a:pPr marL="1905" indent="-1905"/>
            <a:r>
              <a:rPr lang="zh-CN" altLang="en-US" sz="2000" dirty="0">
                <a:sym typeface="+mn-ea"/>
              </a:rPr>
              <a:t>欠定位不能保证工件的正确安装，因而是</a:t>
            </a:r>
            <a:r>
              <a:rPr lang="zh-CN" altLang="en-US" sz="2000" dirty="0">
                <a:solidFill>
                  <a:srgbClr val="FF3300"/>
                </a:solidFill>
                <a:sym typeface="+mn-ea"/>
              </a:rPr>
              <a:t>不允许</a:t>
            </a:r>
            <a:r>
              <a:rPr lang="zh-CN" altLang="en-US" sz="2000" dirty="0">
                <a:sym typeface="+mn-ea"/>
              </a:rPr>
              <a:t>的！</a:t>
            </a:r>
            <a:endParaRPr lang="zh-CN" altLang="en-US" sz="2000" dirty="0"/>
          </a:p>
          <a:p>
            <a:pPr marL="1905" indent="-268605">
              <a:buNone/>
            </a:pPr>
            <a:r>
              <a:rPr lang="zh-CN" altLang="en-US" sz="2000" dirty="0">
                <a:solidFill>
                  <a:srgbClr val="FF3300"/>
                </a:solidFill>
                <a:effectLst>
                  <a:outerShdw blurRad="38100" dist="38100" dir="2700000">
                    <a:srgbClr val="000000"/>
                  </a:outerShdw>
                </a:effectLst>
                <a:sym typeface="+mn-ea"/>
              </a:rPr>
              <a:t>！！防止欠定位的方法</a:t>
            </a:r>
            <a:endParaRPr lang="zh-CN" altLang="en-US" sz="2000" dirty="0">
              <a:solidFill>
                <a:srgbClr val="FF3300"/>
              </a:solidFill>
              <a:effectLst>
                <a:outerShdw blurRad="38100" dist="38100" dir="2700000">
                  <a:srgbClr val="000000"/>
                </a:outerShdw>
              </a:effectLst>
            </a:endParaRPr>
          </a:p>
          <a:p>
            <a:pPr marL="1905" indent="-268605">
              <a:buNone/>
            </a:pPr>
            <a:r>
              <a:rPr lang="zh-CN" altLang="en-US" sz="2000" dirty="0">
                <a:sym typeface="+mn-ea"/>
              </a:rPr>
              <a:t>  因此，在定位分析时，应注意下列问题，以防止产生欠定位。</a:t>
            </a:r>
            <a:endParaRPr lang="zh-CN" altLang="en-US" sz="2000" dirty="0"/>
          </a:p>
          <a:p>
            <a:pPr marL="1905" indent="-268605">
              <a:buNone/>
            </a:pPr>
            <a:endParaRPr lang="zh-CN" altLang="en-US" sz="2000" dirty="0"/>
          </a:p>
          <a:p>
            <a:pPr marL="1905" indent="-268605">
              <a:lnSpc>
                <a:spcPct val="150000"/>
              </a:lnSpc>
              <a:buNone/>
            </a:pPr>
            <a:r>
              <a:rPr lang="zh-CN" altLang="en-US" sz="2000" dirty="0">
                <a:solidFill>
                  <a:srgbClr val="FF3300"/>
                </a:solidFill>
                <a:sym typeface="+mn-ea"/>
              </a:rPr>
              <a:t>１）</a:t>
            </a:r>
            <a:r>
              <a:rPr lang="zh-CN" altLang="en-US" sz="2000" dirty="0">
                <a:sym typeface="+mn-ea"/>
              </a:rPr>
              <a:t>限制工件自由度与加工技术要求的对应关系要明确。加工技术要求主要包括尺寸公差和位置公差要求两个方面，要一一对应，不要遗漏。</a:t>
            </a:r>
            <a:endParaRPr lang="zh-CN" altLang="en-US" sz="2000" dirty="0"/>
          </a:p>
          <a:p>
            <a:pPr marL="1905" indent="-268605">
              <a:lnSpc>
                <a:spcPct val="150000"/>
              </a:lnSpc>
              <a:buNone/>
            </a:pPr>
            <a:r>
              <a:rPr lang="zh-CN" altLang="en-US" sz="2000" dirty="0">
                <a:solidFill>
                  <a:srgbClr val="FF3300"/>
                </a:solidFill>
                <a:sym typeface="+mn-ea"/>
              </a:rPr>
              <a:t>２）</a:t>
            </a:r>
            <a:r>
              <a:rPr lang="zh-CN" altLang="en-US" sz="2000" dirty="0">
                <a:sym typeface="+mn-ea"/>
              </a:rPr>
              <a:t>仔细分析定位点的作用，</a:t>
            </a:r>
            <a:r>
              <a:rPr lang="zh-CN" altLang="en-US" sz="2000" dirty="0">
                <a:solidFill>
                  <a:srgbClr val="00FF00"/>
                </a:solidFill>
                <a:sym typeface="+mn-ea"/>
              </a:rPr>
              <a:t>不要混淆不完全定位和欠定位的概念</a:t>
            </a:r>
            <a:r>
              <a:rPr lang="zh-CN" altLang="en-US" sz="2000" dirty="0">
                <a:sym typeface="+mn-ea"/>
              </a:rPr>
              <a:t>。虽然，表面上工件的定位点数量都不满六个，但是不完全定位的前提是满足了加工精度的要求，而欠定位则相反，故它们是不同的概念。仔细分析定位点的作用，欠定位是很容易避免的。</a:t>
            </a:r>
            <a:endParaRPr lang="zh-CN" altLang="en-US" sz="2000"/>
          </a:p>
        </p:txBody>
      </p:sp>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pic>
        <p:nvPicPr>
          <p:cNvPr id="30724" name="图片 30723" descr="office6\wpsassist\cache\A000220150318L00PPIC"/>
          <p:cNvPicPr>
            <a:picLocks noChangeAspect="1"/>
          </p:cNvPicPr>
          <p:nvPr>
            <p:custDataLst>
              <p:tags r:id="rId2"/>
            </p:custDataLst>
          </p:nvPr>
        </p:nvPicPr>
        <p:blipFill>
          <a:blip r:embed="rId3"/>
          <a:stretch>
            <a:fillRect/>
          </a:stretch>
        </p:blipFill>
        <p:spPr>
          <a:xfrm>
            <a:off x="9463405" y="762000"/>
            <a:ext cx="1620520" cy="1618615"/>
          </a:xfrm>
          <a:prstGeom prst="rect">
            <a:avLst/>
          </a:prstGeom>
          <a:noFill/>
          <a:ln w="9525">
            <a:noFill/>
          </a:ln>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20800" y="1229360"/>
            <a:ext cx="10134600"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(４) 过定位</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 夹具上的两处或两处以上的定位元件重复约束同一个自由度, 称为过定位。 如果出现这种情况, 由于两处定位元件的制造误差、 定位方式或操作方法的差异, 将会造成工件位的不正确或发生干涉现象, 也就无法保证加工精度要求. 从某种意义上说, 过定位的存在所造成的错误与欠定位的效果相似。 因此, 在夹具设计中要严格分析定位的合理性和科学性, 避免过定位状况的发生。</a:t>
            </a:r>
            <a:endParaRPr lang="zh-CN" altLang="en-US" sz="2000"/>
          </a:p>
        </p:txBody>
      </p:sp>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1746" name="标题 31745"/>
          <p:cNvSpPr>
            <a:spLocks noGrp="1"/>
          </p:cNvSpPr>
          <p:nvPr>
            <p:ph type="title"/>
            <p:custDataLst>
              <p:tags r:id="rId2"/>
            </p:custDataLst>
          </p:nvPr>
        </p:nvSpPr>
        <p:spPr>
          <a:xfrm>
            <a:off x="669882" y="1027430"/>
            <a:ext cx="10852237" cy="441964"/>
          </a:xfrm>
        </p:spPr>
        <p:txBody>
          <a:bodyPr anchor="b" anchorCtr="0">
            <a:normAutofit fontScale="90000"/>
          </a:bodyPr>
          <a:p>
            <a:r>
              <a:rPr lang="zh-CN" altLang="en-US" sz="2800" dirty="0"/>
              <a:t>过定位：</a:t>
            </a:r>
            <a:r>
              <a:rPr lang="zh-CN" altLang="en-US" sz="2400" dirty="0"/>
              <a:t>工件定位时，工件的同一自由度被数个定位元件重复限制所致。</a:t>
            </a:r>
            <a:endParaRPr lang="zh-CN" altLang="en-US" sz="2400" dirty="0"/>
          </a:p>
        </p:txBody>
      </p:sp>
      <p:pic>
        <p:nvPicPr>
          <p:cNvPr id="31748" name="图片 31747"/>
          <p:cNvPicPr>
            <a:picLocks noChangeAspect="1"/>
          </p:cNvPicPr>
          <p:nvPr>
            <p:custDataLst>
              <p:tags r:id="rId3"/>
            </p:custDataLst>
          </p:nvPr>
        </p:nvPicPr>
        <p:blipFill>
          <a:blip r:embed="rId4"/>
          <a:stretch>
            <a:fillRect/>
          </a:stretch>
        </p:blipFill>
        <p:spPr>
          <a:xfrm>
            <a:off x="2025650" y="1779270"/>
            <a:ext cx="7683500" cy="4824413"/>
          </a:xfrm>
          <a:prstGeom prst="rect">
            <a:avLst/>
          </a:prstGeom>
          <a:noFill/>
          <a:ln w="9525">
            <a:noFill/>
          </a:ln>
        </p:spPr>
      </p:pic>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2771" name="文本占位符 32770"/>
          <p:cNvSpPr>
            <a:spLocks noGrp="1"/>
          </p:cNvSpPr>
          <p:nvPr>
            <p:ph type="body" idx="1"/>
            <p:custDataLst>
              <p:tags r:id="rId2"/>
            </p:custDataLst>
          </p:nvPr>
        </p:nvSpPr>
        <p:spPr>
          <a:xfrm>
            <a:off x="1060133" y="1004570"/>
            <a:ext cx="8289925" cy="1439863"/>
          </a:xfrm>
        </p:spPr>
        <p:txBody>
          <a:bodyPr>
            <a:noAutofit/>
          </a:bodyPr>
          <a:p>
            <a:pPr marL="1905" indent="546100">
              <a:lnSpc>
                <a:spcPct val="150000"/>
              </a:lnSpc>
              <a:extLst>
                <a:ext uri="{35155182-B16C-46BC-9424-99874614C6A1}">
                  <wpsdc:indentchars xmlns:wpsdc="http://www.wps.cn/officeDocument/2017/drawingmlCustomData" val="200" checksum="1164949499"/>
                </a:ext>
              </a:extLst>
            </a:pPr>
            <a:r>
              <a:rPr lang="zh-CN" altLang="en-US" sz="2000" dirty="0"/>
              <a:t>过定位对加工精度的影响：过定位会造成定位的不稳定，从而影响工件的加工精度；严重的过定位会引起过定位干涉现象，影响工件的装夹，并导致工件夹紧变形。</a:t>
            </a:r>
            <a:endParaRPr lang="zh-CN" altLang="en-US" sz="2000" dirty="0"/>
          </a:p>
          <a:p>
            <a:pPr marL="1905" indent="-268605">
              <a:lnSpc>
                <a:spcPct val="80000"/>
              </a:lnSpc>
              <a:buNone/>
            </a:pPr>
            <a:endParaRPr lang="zh-CN" altLang="en-US" sz="1100" dirty="0"/>
          </a:p>
        </p:txBody>
      </p:sp>
      <p:pic>
        <p:nvPicPr>
          <p:cNvPr id="32772" name="图片 32771"/>
          <p:cNvPicPr>
            <a:picLocks noChangeAspect="1"/>
          </p:cNvPicPr>
          <p:nvPr>
            <p:custDataLst>
              <p:tags r:id="rId3"/>
            </p:custDataLst>
          </p:nvPr>
        </p:nvPicPr>
        <p:blipFill>
          <a:blip r:embed="rId4"/>
          <a:stretch>
            <a:fillRect/>
          </a:stretch>
        </p:blipFill>
        <p:spPr>
          <a:xfrm>
            <a:off x="612775" y="2708275"/>
            <a:ext cx="3044825" cy="3600450"/>
          </a:xfrm>
          <a:prstGeom prst="rect">
            <a:avLst/>
          </a:prstGeom>
          <a:noFill/>
          <a:ln w="9525">
            <a:noFill/>
          </a:ln>
        </p:spPr>
      </p:pic>
      <p:sp>
        <p:nvSpPr>
          <p:cNvPr id="32773" name="文本框 32772"/>
          <p:cNvSpPr txBox="1"/>
          <p:nvPr>
            <p:custDataLst>
              <p:tags r:id="rId5"/>
            </p:custDataLst>
          </p:nvPr>
        </p:nvSpPr>
        <p:spPr>
          <a:xfrm>
            <a:off x="3924300" y="2444750"/>
            <a:ext cx="8079740" cy="3769360"/>
          </a:xfrm>
          <a:prstGeom prst="rect">
            <a:avLst/>
          </a:prstGeom>
          <a:noFill/>
          <a:ln w="9525">
            <a:noFill/>
          </a:ln>
        </p:spPr>
        <p:txBody>
          <a:bodyPr wrap="square">
            <a:noAutofit/>
          </a:bodyPr>
          <a:p>
            <a:pPr indent="0" fontAlgn="auto">
              <a:lnSpc>
                <a:spcPct val="150000"/>
              </a:lnSpc>
            </a:pPr>
            <a:r>
              <a:rPr lang="zh-CN" altLang="en-US" sz="2400">
                <a:latin typeface="Arial" panose="020B0604020202020204" pitchFamily="34" charset="0"/>
              </a:rPr>
              <a:t>由图ａ可见定位的不稳定对加工精度的影响。当工件处于加工位置“</a:t>
            </a:r>
            <a:r>
              <a:rPr lang="en-US" altLang="zh-CN" sz="2400">
                <a:latin typeface="Arial" panose="020B0604020202020204" pitchFamily="34" charset="0"/>
              </a:rPr>
              <a:t>Ⅰ”</a:t>
            </a:r>
            <a:r>
              <a:rPr lang="zh-CN" altLang="en-US" sz="2400">
                <a:latin typeface="Arial" panose="020B0604020202020204" pitchFamily="34" charset="0"/>
              </a:rPr>
              <a:t>时，可满足垂直度的加工要求；而当工件处于加工位置“</a:t>
            </a:r>
            <a:r>
              <a:rPr lang="en-US" altLang="zh-CN" sz="2400">
                <a:latin typeface="Arial" panose="020B0604020202020204" pitchFamily="34" charset="0"/>
              </a:rPr>
              <a:t>Ⅱ”</a:t>
            </a:r>
            <a:r>
              <a:rPr lang="zh-CN" altLang="en-US" sz="2400">
                <a:latin typeface="Arial" panose="020B0604020202020204" pitchFamily="34" charset="0"/>
              </a:rPr>
              <a:t>与Ｂ平面接触时，定位基准改变，则产生定位误差，不能满足垂直度的加工要求。故在加工一批工件时，会有一些工件报废。这种随机的误差，会影响加工精度。由图ａ也可见，造成加工误差的原因是定位基准的改变及两个定位基准之间的原有的位置误差所致。仔细分析定位点的作用，欠定位是很容易避免的。</a:t>
            </a:r>
            <a:endParaRPr lang="zh-CN" altLang="en-US" sz="2400">
              <a:latin typeface="Arial" panose="020B0604020202020204" pitchFamily="34" charset="0"/>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3795" name="文本占位符 33794"/>
          <p:cNvSpPr>
            <a:spLocks noGrp="1"/>
          </p:cNvSpPr>
          <p:nvPr>
            <p:ph type="body" idx="1"/>
            <p:custDataLst>
              <p:tags r:id="rId2"/>
            </p:custDataLst>
          </p:nvPr>
        </p:nvSpPr>
        <p:spPr>
          <a:xfrm>
            <a:off x="1060407" y="1004578"/>
            <a:ext cx="10852237" cy="5388907"/>
          </a:xfrm>
        </p:spPr>
        <p:txBody>
          <a:bodyPr/>
          <a:p>
            <a:r>
              <a:rPr lang="zh-CN" altLang="en-US" sz="2000"/>
              <a:t>消除过定位的方法</a:t>
            </a:r>
            <a:endParaRPr lang="zh-CN" altLang="en-US" sz="2000"/>
          </a:p>
          <a:p>
            <a:r>
              <a:rPr lang="zh-CN" altLang="en-US" sz="2000"/>
              <a:t>１）</a:t>
            </a:r>
            <a:r>
              <a:rPr lang="zh-CN" altLang="en-US" sz="2000">
                <a:solidFill>
                  <a:srgbClr val="00FF00"/>
                </a:solidFill>
              </a:rPr>
              <a:t>减小接触面积。</a:t>
            </a:r>
            <a:r>
              <a:rPr lang="zh-CN" altLang="en-US" sz="2000"/>
              <a:t>如图ｂ所示，当Ａ面作为主要定位基准三点定位时，改进定位结构，将第二定位基准Ｂ面的面接触改为线接触，减去了引起过定位的自由度   ，即可消除过定位。</a:t>
            </a:r>
            <a:endParaRPr lang="zh-CN" altLang="en-US" sz="2000"/>
          </a:p>
        </p:txBody>
      </p:sp>
      <p:pic>
        <p:nvPicPr>
          <p:cNvPr id="33796" name="Picture 95"/>
          <p:cNvPicPr>
            <a:picLocks noChangeAspect="1"/>
          </p:cNvPicPr>
          <p:nvPr>
            <p:custDataLst>
              <p:tags r:id="rId3"/>
            </p:custDataLst>
          </p:nvPr>
        </p:nvPicPr>
        <p:blipFill>
          <a:blip r:embed="rId4"/>
          <a:stretch>
            <a:fillRect/>
          </a:stretch>
        </p:blipFill>
        <p:spPr>
          <a:xfrm>
            <a:off x="1836738" y="2997200"/>
            <a:ext cx="5113337" cy="3146425"/>
          </a:xfrm>
          <a:prstGeom prst="rect">
            <a:avLst/>
          </a:prstGeom>
          <a:noFill/>
          <a:ln w="9525">
            <a:noFill/>
          </a:ln>
        </p:spPr>
      </p:pic>
      <p:pic>
        <p:nvPicPr>
          <p:cNvPr id="33797" name="图片 47"/>
          <p:cNvPicPr>
            <a:picLocks noChangeAspect="1"/>
          </p:cNvPicPr>
          <p:nvPr>
            <p:custDataLst>
              <p:tags r:id="rId5"/>
            </p:custDataLst>
          </p:nvPr>
        </p:nvPicPr>
        <p:blipFill>
          <a:blip r:embed="rId6"/>
          <a:stretch>
            <a:fillRect/>
          </a:stretch>
        </p:blipFill>
        <p:spPr>
          <a:xfrm>
            <a:off x="3419475" y="2420938"/>
            <a:ext cx="209550" cy="263525"/>
          </a:xfrm>
          <a:prstGeom prst="rect">
            <a:avLst/>
          </a:prstGeom>
          <a:noFill/>
          <a:ln w="9525">
            <a:noFill/>
          </a:ln>
        </p:spPr>
      </p:pic>
      <p:sp>
        <p:nvSpPr>
          <p:cNvPr id="33798" name="文本框 33797"/>
          <p:cNvSpPr txBox="1"/>
          <p:nvPr>
            <p:custDataLst>
              <p:tags r:id="rId7"/>
            </p:custDataLst>
          </p:nvPr>
        </p:nvSpPr>
        <p:spPr>
          <a:xfrm>
            <a:off x="7237413" y="3933825"/>
            <a:ext cx="1512887" cy="822325"/>
          </a:xfrm>
          <a:prstGeom prst="rect">
            <a:avLst/>
          </a:prstGeom>
          <a:noFill/>
          <a:ln w="9525">
            <a:noFill/>
          </a:ln>
        </p:spPr>
        <p:txBody>
          <a:bodyPr wrap="square">
            <a:spAutoFit/>
          </a:bodyPr>
          <a:p>
            <a:r>
              <a:rPr lang="zh-CN" altLang="en-US" sz="2400" dirty="0">
                <a:latin typeface="Arial" panose="020B0604020202020204" pitchFamily="34" charset="0"/>
              </a:rPr>
              <a:t>1--半圆柱</a:t>
            </a:r>
            <a:endParaRPr lang="zh-CN" altLang="en-US" sz="2400" dirty="0">
              <a:latin typeface="Arial" panose="020B0604020202020204" pitchFamily="34" charset="0"/>
            </a:endParaRPr>
          </a:p>
          <a:p>
            <a:r>
              <a:rPr lang="zh-CN" altLang="en-US" sz="2400" dirty="0">
                <a:latin typeface="Arial" panose="020B0604020202020204" pitchFamily="34" charset="0"/>
              </a:rPr>
              <a:t>2--定位块</a:t>
            </a:r>
            <a:endParaRPr lang="zh-CN" altLang="en-US" sz="2400" dirty="0">
              <a:latin typeface="Arial" panose="020B0604020202020204" pitchFamily="34" charset="0"/>
            </a:endParaRPr>
          </a:p>
        </p:txBody>
      </p:sp>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3795" name="文本占位符 33794"/>
          <p:cNvSpPr>
            <a:spLocks noGrp="1"/>
          </p:cNvSpPr>
          <p:nvPr>
            <p:ph type="body" idx="1"/>
            <p:custDataLst>
              <p:tags r:id="rId2"/>
            </p:custDataLst>
          </p:nvPr>
        </p:nvSpPr>
        <p:spPr>
          <a:xfrm>
            <a:off x="1060450" y="1004570"/>
            <a:ext cx="10852150" cy="2188845"/>
          </a:xfrm>
        </p:spPr>
        <p:txBody>
          <a:bodyPr/>
          <a:p>
            <a:r>
              <a:rPr lang="zh-CN" altLang="en-US" sz="2000"/>
              <a:t>消除过定位的方法</a:t>
            </a:r>
            <a:endParaRPr lang="zh-CN" altLang="en-US" sz="2000"/>
          </a:p>
          <a:p>
            <a:endParaRPr lang="zh-CN" altLang="en-US" sz="2000"/>
          </a:p>
        </p:txBody>
      </p:sp>
      <p:sp>
        <p:nvSpPr>
          <p:cNvPr id="34819" name="文本占位符 34818"/>
          <p:cNvSpPr>
            <a:spLocks noGrp="1"/>
          </p:cNvSpPr>
          <p:nvPr>
            <p:custDataLst>
              <p:tags r:id="rId3"/>
            </p:custDataLst>
          </p:nvPr>
        </p:nvSpPr>
        <p:spPr>
          <a:xfrm>
            <a:off x="1666875" y="1458913"/>
            <a:ext cx="8289925" cy="5078412"/>
          </a:xfrm>
          <a:prstGeom prst="rect">
            <a:avLst/>
          </a:prstGeom>
          <a:noFill/>
          <a:ln w="9525">
            <a:noFill/>
          </a:ln>
        </p:spPr>
        <p:txBody>
          <a:bodyPr/>
          <a:lstStyle>
            <a:lvl1pPr marL="266700" lvl="0" indent="-266700" algn="l" defTabSz="288925" eaLnBrk="1" fontAlgn="base" latinLnBrk="0" hangingPunct="1">
              <a:lnSpc>
                <a:spcPct val="90000"/>
              </a:lnSpc>
              <a:spcBef>
                <a:spcPts val="900"/>
              </a:spcBef>
              <a:spcAft>
                <a:spcPct val="0"/>
              </a:spcAft>
              <a:buClr>
                <a:schemeClr val="accent1"/>
              </a:buClr>
              <a:buSzPct val="60000"/>
              <a:buFont typeface="Wingdings 2" panose="05020102010507070707" charset="2"/>
              <a:buChar char=""/>
              <a:defRPr sz="2800" b="0" i="0" u="none" kern="1200" baseline="0">
                <a:solidFill>
                  <a:srgbClr val="B5E2F5"/>
                </a:solidFill>
                <a:latin typeface="+mn-lt"/>
                <a:ea typeface="+mn-ea"/>
                <a:cs typeface="+mn-cs"/>
              </a:defRPr>
            </a:lvl1pPr>
            <a:lvl2pPr marL="266700" lvl="1" indent="-266700" algn="l" defTabSz="288925" eaLnBrk="1" fontAlgn="base" latinLnBrk="0" hangingPunct="1">
              <a:lnSpc>
                <a:spcPct val="130000"/>
              </a:lnSpc>
              <a:spcBef>
                <a:spcPct val="0"/>
              </a:spcBef>
              <a:spcAft>
                <a:spcPct val="0"/>
              </a:spcAft>
              <a:buSzTx/>
              <a:buFont typeface="Calibri" panose="020F0502020204030204" charset="0"/>
              <a:buChar char=" "/>
              <a:defRPr sz="1600" b="0" i="0" u="none" kern="1200" baseline="0">
                <a:solidFill>
                  <a:schemeClr val="tx1"/>
                </a:solidFill>
                <a:latin typeface="+mn-lt"/>
                <a:ea typeface="+mn-ea"/>
                <a:cs typeface="+mn-cs"/>
              </a:defRPr>
            </a:lvl2pPr>
            <a:lvl3pPr marL="360680" lvl="2" indent="-71755" algn="l" defTabSz="288925" eaLnBrk="1" fontAlgn="base" latinLnBrk="0" hangingPunct="1">
              <a:lnSpc>
                <a:spcPct val="90000"/>
              </a:lnSpc>
              <a:spcBef>
                <a:spcPts val="165"/>
              </a:spcBef>
              <a:spcAft>
                <a:spcPct val="0"/>
              </a:spcAft>
              <a:buSzTx/>
              <a:buFont typeface="Calibri" panose="020F0502020204030204" charset="0"/>
              <a:buChar char="•"/>
              <a:defRPr sz="600" b="0" i="0" u="none" kern="1200" baseline="0">
                <a:solidFill>
                  <a:srgbClr val="303030"/>
                </a:solidFill>
                <a:latin typeface="+mn-lt"/>
                <a:ea typeface="+mn-ea"/>
                <a:cs typeface="+mn-cs"/>
              </a:defRPr>
            </a:lvl3pPr>
            <a:lvl4pPr marL="504825" lvl="3" indent="-7112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4pPr>
            <a:lvl5pPr marL="650875" lvl="4" indent="-7112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5pPr>
            <a:lvl6pPr marL="2514600" lvl="5" indent="-22860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6pPr>
            <a:lvl7pPr marL="2971800" lvl="6" indent="-22860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7pPr>
            <a:lvl8pPr marL="3429000" lvl="7" indent="-22860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8pPr>
            <a:lvl9pPr marL="3886200" lvl="8" indent="-228600" algn="l" defTabSz="288925" eaLnBrk="1" fontAlgn="base" latinLnBrk="0" hangingPunct="1">
              <a:lnSpc>
                <a:spcPct val="90000"/>
              </a:lnSpc>
              <a:spcBef>
                <a:spcPts val="165"/>
              </a:spcBef>
              <a:spcAft>
                <a:spcPct val="0"/>
              </a:spcAft>
              <a:buSzTx/>
              <a:buFont typeface="Calibri" panose="020F0502020204030204" charset="0"/>
              <a:buChar char="•"/>
              <a:defRPr sz="500" b="0" i="0" u="none" kern="1200" baseline="0">
                <a:solidFill>
                  <a:srgbClr val="303030"/>
                </a:solidFill>
                <a:latin typeface="+mn-lt"/>
                <a:ea typeface="+mn-ea"/>
                <a:cs typeface="+mn-cs"/>
              </a:defRPr>
            </a:lvl9pPr>
          </a:lstStyle>
          <a:p>
            <a:r>
              <a:rPr lang="zh-CN" altLang="en-US" sz="2000"/>
              <a:t>２）</a:t>
            </a:r>
            <a:r>
              <a:rPr lang="zh-CN" altLang="en-US" sz="2000">
                <a:solidFill>
                  <a:srgbClr val="00FF00"/>
                </a:solidFill>
              </a:rPr>
              <a:t>修改定位元件的形状，以减少定位点。</a:t>
            </a:r>
            <a:endParaRPr lang="zh-CN" altLang="en-US" sz="2000">
              <a:solidFill>
                <a:srgbClr val="00FF00"/>
              </a:solidFill>
            </a:endParaRPr>
          </a:p>
        </p:txBody>
      </p:sp>
      <p:pic>
        <p:nvPicPr>
          <p:cNvPr id="34820" name="Picture 105"/>
          <p:cNvPicPr>
            <a:picLocks noChangeAspect="1"/>
          </p:cNvPicPr>
          <p:nvPr>
            <p:custDataLst>
              <p:tags r:id="rId4"/>
            </p:custDataLst>
          </p:nvPr>
        </p:nvPicPr>
        <p:blipFill>
          <a:blip r:embed="rId5"/>
          <a:stretch>
            <a:fillRect/>
          </a:stretch>
        </p:blipFill>
        <p:spPr>
          <a:xfrm>
            <a:off x="1450975" y="1963738"/>
            <a:ext cx="8651875" cy="2663825"/>
          </a:xfrm>
          <a:prstGeom prst="rect">
            <a:avLst/>
          </a:prstGeom>
          <a:noFill/>
          <a:ln w="9525">
            <a:noFill/>
          </a:ln>
        </p:spPr>
      </p:pic>
      <p:sp>
        <p:nvSpPr>
          <p:cNvPr id="34821" name="文本框 34820"/>
          <p:cNvSpPr txBox="1"/>
          <p:nvPr>
            <p:custDataLst>
              <p:tags r:id="rId6"/>
            </p:custDataLst>
          </p:nvPr>
        </p:nvSpPr>
        <p:spPr>
          <a:xfrm>
            <a:off x="2098675" y="4794250"/>
            <a:ext cx="7056438" cy="639763"/>
          </a:xfrm>
          <a:prstGeom prst="rect">
            <a:avLst/>
          </a:prstGeom>
          <a:noFill/>
          <a:ln w="9525">
            <a:noFill/>
          </a:ln>
        </p:spPr>
        <p:txBody>
          <a:bodyPr wrap="square">
            <a:spAutoFit/>
          </a:bodyPr>
          <a:p>
            <a:r>
              <a:rPr lang="zh-CN" altLang="en-US" dirty="0">
                <a:latin typeface="Arial" panose="020B0604020202020204" pitchFamily="34" charset="0"/>
              </a:rPr>
              <a:t>		a)过定位  b)完全定位</a:t>
            </a:r>
            <a:endParaRPr lang="zh-CN" altLang="en-US" dirty="0">
              <a:latin typeface="Arial" panose="020B0604020202020204" pitchFamily="34" charset="0"/>
            </a:endParaRPr>
          </a:p>
          <a:p>
            <a:r>
              <a:rPr lang="zh-CN" altLang="en-US" dirty="0">
                <a:latin typeface="Arial" panose="020B0604020202020204" pitchFamily="34" charset="0"/>
              </a:rPr>
              <a:t>１—菱形销　２—支承板　３—菱形销的台阶面　４—圆柱定位销</a:t>
            </a:r>
            <a:endParaRPr lang="zh-CN" altLang="en-US" dirty="0">
              <a:latin typeface="Arial" panose="020B0604020202020204" pitchFamily="34" charset="0"/>
            </a:endParaRPr>
          </a:p>
        </p:txBody>
      </p:sp>
      <p:sp>
        <p:nvSpPr>
          <p:cNvPr id="34822" name="椭圆形标注 34821"/>
          <p:cNvSpPr/>
          <p:nvPr>
            <p:custDataLst>
              <p:tags r:id="rId7"/>
            </p:custDataLst>
          </p:nvPr>
        </p:nvSpPr>
        <p:spPr>
          <a:xfrm>
            <a:off x="7708900" y="179388"/>
            <a:ext cx="3600450" cy="1439862"/>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a:r>
              <a:rPr lang="zh-CN" altLang="en-US" sz="3200" dirty="0">
                <a:solidFill>
                  <a:srgbClr val="000000"/>
                </a:solidFill>
                <a:latin typeface="Arial" panose="020B0604020202020204" pitchFamily="34" charset="0"/>
              </a:rPr>
              <a:t>分析原因！！</a:t>
            </a:r>
            <a:endParaRPr lang="zh-CN" altLang="en-US" sz="3200" dirty="0">
              <a:solidFill>
                <a:srgbClr val="000000"/>
              </a:solidFill>
              <a:latin typeface="Arial" panose="020B0604020202020204" pitchFamily="34" charset="0"/>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3795" name="文本占位符 33794"/>
          <p:cNvSpPr>
            <a:spLocks noGrp="1"/>
          </p:cNvSpPr>
          <p:nvPr>
            <p:ph type="body" idx="1"/>
            <p:custDataLst>
              <p:tags r:id="rId2"/>
            </p:custDataLst>
          </p:nvPr>
        </p:nvSpPr>
        <p:spPr>
          <a:xfrm>
            <a:off x="1060450" y="1004570"/>
            <a:ext cx="10852150" cy="2188845"/>
          </a:xfrm>
        </p:spPr>
        <p:txBody>
          <a:bodyPr/>
          <a:p>
            <a:r>
              <a:rPr lang="zh-CN" altLang="en-US" sz="2000"/>
              <a:t>消除过定位的方法</a:t>
            </a:r>
            <a:endParaRPr lang="zh-CN" altLang="en-US" sz="2000"/>
          </a:p>
          <a:p>
            <a:endParaRPr lang="zh-CN" altLang="en-US" sz="2000"/>
          </a:p>
        </p:txBody>
      </p:sp>
      <p:pic>
        <p:nvPicPr>
          <p:cNvPr id="3" name="图片 2"/>
          <p:cNvPicPr>
            <a:picLocks noChangeAspect="1"/>
          </p:cNvPicPr>
          <p:nvPr>
            <p:custDataLst>
              <p:tags r:id="rId3"/>
            </p:custDataLst>
          </p:nvPr>
        </p:nvPicPr>
        <p:blipFill>
          <a:blip r:embed="rId4"/>
          <a:stretch>
            <a:fillRect/>
          </a:stretch>
        </p:blipFill>
        <p:spPr>
          <a:xfrm>
            <a:off x="2595245" y="1584325"/>
            <a:ext cx="8778240" cy="5220335"/>
          </a:xfrm>
          <a:prstGeom prst="rect">
            <a:avLst/>
          </a:prstGeom>
        </p:spPr>
      </p:pic>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6867" name="文本占位符 36866"/>
          <p:cNvSpPr>
            <a:spLocks noGrp="1"/>
          </p:cNvSpPr>
          <p:nvPr>
            <p:ph type="body" idx="1"/>
            <p:custDataLst>
              <p:tags r:id="rId2"/>
            </p:custDataLst>
          </p:nvPr>
        </p:nvSpPr>
        <p:spPr>
          <a:xfrm>
            <a:off x="1108075" y="1052830"/>
            <a:ext cx="10207625" cy="5078095"/>
          </a:xfrm>
        </p:spPr>
        <p:txBody>
          <a:bodyPr/>
          <a:p>
            <a:r>
              <a:rPr lang="zh-CN" altLang="en-US" sz="2000" dirty="0"/>
              <a:t>３）</a:t>
            </a:r>
            <a:r>
              <a:rPr lang="zh-CN" altLang="en-US" sz="2000" dirty="0">
                <a:solidFill>
                  <a:srgbClr val="00FF00"/>
                </a:solidFill>
              </a:rPr>
              <a:t>缩短圆柱面的接触长度。</a:t>
            </a:r>
            <a:r>
              <a:rPr lang="zh-CN" altLang="en-US" sz="2000" dirty="0"/>
              <a:t>当工件的主要定位基准作三点定位时，第二定位基准的圆柱面只能作二点定位，不能作四点定位，以防止过定位。</a:t>
            </a:r>
            <a:endParaRPr lang="zh-CN" altLang="en-US" sz="2000" dirty="0"/>
          </a:p>
          <a:p>
            <a:r>
              <a:rPr lang="zh-CN" altLang="en-US" sz="2000" dirty="0"/>
              <a:t>４）</a:t>
            </a:r>
            <a:r>
              <a:rPr lang="zh-CN" altLang="en-US" sz="2000" dirty="0">
                <a:solidFill>
                  <a:srgbClr val="00FF00"/>
                </a:solidFill>
              </a:rPr>
              <a:t>设法使过定位的定位元件在干涉方向上浮动</a:t>
            </a:r>
            <a:r>
              <a:rPr lang="zh-CN" altLang="en-US" sz="2000" dirty="0"/>
              <a:t>，</a:t>
            </a:r>
            <a:r>
              <a:rPr lang="zh-CN" altLang="en-US" sz="2000" dirty="0">
                <a:solidFill>
                  <a:srgbClr val="00FF00"/>
                </a:solidFill>
              </a:rPr>
              <a:t>以减少实际定位点的数量</a:t>
            </a:r>
            <a:r>
              <a:rPr lang="zh-CN" altLang="en-US" sz="2000" dirty="0"/>
              <a:t>。如图所示的三种可浮动的定位元件，其分别在   、  和   、 </a:t>
            </a:r>
            <a:r>
              <a:rPr lang="zh-CN" altLang="en-US" sz="2000" dirty="0"/>
              <a:t>方向上浮动，从而消除了过定位。浮动的定位元件有多种结构。</a:t>
            </a:r>
            <a:endParaRPr lang="zh-CN" altLang="en-US" sz="2000" dirty="0"/>
          </a:p>
        </p:txBody>
      </p:sp>
      <p:pic>
        <p:nvPicPr>
          <p:cNvPr id="36868" name="Picture 110"/>
          <p:cNvPicPr>
            <a:picLocks noChangeAspect="1"/>
          </p:cNvPicPr>
          <p:nvPr>
            <p:custDataLst>
              <p:tags r:id="rId3"/>
            </p:custDataLst>
          </p:nvPr>
        </p:nvPicPr>
        <p:blipFill>
          <a:blip r:embed="rId4"/>
          <a:stretch>
            <a:fillRect/>
          </a:stretch>
        </p:blipFill>
        <p:spPr>
          <a:xfrm>
            <a:off x="1736725" y="3151505"/>
            <a:ext cx="7712075" cy="2447925"/>
          </a:xfrm>
          <a:prstGeom prst="rect">
            <a:avLst/>
          </a:prstGeom>
          <a:noFill/>
          <a:ln w="9525">
            <a:noFill/>
          </a:ln>
        </p:spPr>
      </p:pic>
      <p:pic>
        <p:nvPicPr>
          <p:cNvPr id="36869" name="图片 42"/>
          <p:cNvPicPr>
            <a:picLocks noChangeAspect="1"/>
          </p:cNvPicPr>
          <p:nvPr>
            <p:custDataLst>
              <p:tags r:id="rId5"/>
            </p:custDataLst>
          </p:nvPr>
        </p:nvPicPr>
        <p:blipFill>
          <a:blip r:embed="rId6"/>
          <a:stretch>
            <a:fillRect/>
          </a:stretch>
        </p:blipFill>
        <p:spPr>
          <a:xfrm>
            <a:off x="6689090" y="2446020"/>
            <a:ext cx="142875" cy="236538"/>
          </a:xfrm>
          <a:prstGeom prst="rect">
            <a:avLst/>
          </a:prstGeom>
          <a:noFill/>
          <a:ln w="9525">
            <a:noFill/>
          </a:ln>
        </p:spPr>
      </p:pic>
      <p:pic>
        <p:nvPicPr>
          <p:cNvPr id="36870" name="图片 26"/>
          <p:cNvPicPr>
            <a:picLocks noChangeAspect="1"/>
          </p:cNvPicPr>
          <p:nvPr>
            <p:custDataLst>
              <p:tags r:id="rId7"/>
            </p:custDataLst>
          </p:nvPr>
        </p:nvPicPr>
        <p:blipFill>
          <a:blip r:embed="rId8"/>
          <a:stretch>
            <a:fillRect/>
          </a:stretch>
        </p:blipFill>
        <p:spPr>
          <a:xfrm>
            <a:off x="7158673" y="2446020"/>
            <a:ext cx="176212" cy="273050"/>
          </a:xfrm>
          <a:prstGeom prst="rect">
            <a:avLst/>
          </a:prstGeom>
          <a:noFill/>
          <a:ln w="9525">
            <a:noFill/>
          </a:ln>
        </p:spPr>
      </p:pic>
      <p:pic>
        <p:nvPicPr>
          <p:cNvPr id="36871" name="图片 47"/>
          <p:cNvPicPr>
            <a:picLocks noChangeAspect="1"/>
          </p:cNvPicPr>
          <p:nvPr>
            <p:custDataLst>
              <p:tags r:id="rId9"/>
            </p:custDataLst>
          </p:nvPr>
        </p:nvPicPr>
        <p:blipFill>
          <a:blip r:embed="rId10"/>
          <a:stretch>
            <a:fillRect/>
          </a:stretch>
        </p:blipFill>
        <p:spPr>
          <a:xfrm>
            <a:off x="7617460" y="2446020"/>
            <a:ext cx="265113" cy="333375"/>
          </a:xfrm>
          <a:prstGeom prst="rect">
            <a:avLst/>
          </a:prstGeom>
          <a:noFill/>
          <a:ln w="9525">
            <a:noFill/>
          </a:ln>
        </p:spPr>
      </p:pic>
      <p:pic>
        <p:nvPicPr>
          <p:cNvPr id="36872" name="图片 24"/>
          <p:cNvPicPr>
            <a:picLocks noChangeAspect="1"/>
          </p:cNvPicPr>
          <p:nvPr>
            <p:custDataLst>
              <p:tags r:id="rId11"/>
            </p:custDataLst>
          </p:nvPr>
        </p:nvPicPr>
        <p:blipFill>
          <a:blip r:embed="rId12"/>
          <a:stretch>
            <a:fillRect/>
          </a:stretch>
        </p:blipFill>
        <p:spPr>
          <a:xfrm>
            <a:off x="7975600" y="2459990"/>
            <a:ext cx="296863" cy="319088"/>
          </a:xfrm>
          <a:prstGeom prst="rect">
            <a:avLst/>
          </a:prstGeom>
          <a:noFill/>
          <a:ln w="9525">
            <a:noFill/>
          </a:ln>
        </p:spPr>
      </p:pic>
      <p:sp>
        <p:nvSpPr>
          <p:cNvPr id="36873" name="文本框 36872"/>
          <p:cNvSpPr txBox="1"/>
          <p:nvPr>
            <p:custDataLst>
              <p:tags r:id="rId13"/>
            </p:custDataLst>
          </p:nvPr>
        </p:nvSpPr>
        <p:spPr>
          <a:xfrm>
            <a:off x="1609725" y="5776913"/>
            <a:ext cx="6481763" cy="854075"/>
          </a:xfrm>
          <a:prstGeom prst="rect">
            <a:avLst/>
          </a:prstGeom>
          <a:noFill/>
          <a:ln w="9525">
            <a:noFill/>
          </a:ln>
        </p:spPr>
        <p:txBody>
          <a:bodyPr>
            <a:spAutoFit/>
          </a:bodyPr>
          <a:p>
            <a:r>
              <a:rPr lang="zh-CN" altLang="en-US" dirty="0">
                <a:latin typeface="Arial" panose="020B0604020202020204" pitchFamily="34" charset="0"/>
              </a:rPr>
              <a:t>		可浮动定位元件的浮动方向</a:t>
            </a:r>
            <a:endParaRPr lang="zh-CN" altLang="en-US" dirty="0">
              <a:latin typeface="Arial" panose="020B0604020202020204" pitchFamily="34" charset="0"/>
            </a:endParaRPr>
          </a:p>
          <a:p>
            <a:r>
              <a:rPr lang="zh-CN" altLang="en-US" sz="1600" dirty="0">
                <a:latin typeface="Arial" panose="020B0604020202020204" pitchFamily="34" charset="0"/>
              </a:rPr>
              <a:t>ａ） 可浮动的平面支承示意图 ｂ） 可浮动的短 Ｖ形块示意图 </a:t>
            </a:r>
            <a:endParaRPr lang="zh-CN" altLang="en-US" sz="1600" dirty="0">
              <a:latin typeface="Arial" panose="020B0604020202020204" pitchFamily="34" charset="0"/>
            </a:endParaRPr>
          </a:p>
          <a:p>
            <a:r>
              <a:rPr lang="zh-CN" altLang="en-US" sz="1600" dirty="0">
                <a:latin typeface="Arial" panose="020B0604020202020204" pitchFamily="34" charset="0"/>
              </a:rPr>
              <a:t>ｃ） 球面垫圈 </a:t>
            </a:r>
            <a:endParaRPr lang="zh-CN" altLang="en-US" sz="1600" dirty="0">
              <a:latin typeface="Arial" panose="020B0604020202020204" pitchFamily="34" charset="0"/>
            </a:endParaRPr>
          </a:p>
        </p:txBody>
      </p:sp>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wps\Desktop\Pictures\8042046.jpg8042046"/>
          <p:cNvPicPr>
            <a:picLocks noChangeAspect="1"/>
          </p:cNvPicPr>
          <p:nvPr>
            <p:custDataLst>
              <p:tags r:id="rId1"/>
            </p:custDataLst>
          </p:nvPr>
        </p:nvPicPr>
        <p:blipFill>
          <a:blip r:embed="rId2">
            <a:grayscl/>
            <a:lum bright="12000" contrast="-18000"/>
          </a:blip>
          <a:srcRect/>
          <a:stretch>
            <a:fillRect/>
          </a:stretch>
        </p:blipFill>
        <p:spPr>
          <a:xfrm>
            <a:off x="0" y="635"/>
            <a:ext cx="4679315" cy="6858000"/>
          </a:xfrm>
          <a:prstGeom prst="rect">
            <a:avLst/>
          </a:prstGeom>
        </p:spPr>
      </p:pic>
      <p:sp>
        <p:nvSpPr>
          <p:cNvPr id="3" name="矩形 2"/>
          <p:cNvSpPr/>
          <p:nvPr>
            <p:custDataLst>
              <p:tags r:id="rId3"/>
            </p:custDataLst>
          </p:nvPr>
        </p:nvSpPr>
        <p:spPr>
          <a:xfrm>
            <a:off x="0" y="1905"/>
            <a:ext cx="4690110" cy="6856095"/>
          </a:xfrm>
          <a:prstGeom prst="rect">
            <a:avLst/>
          </a:prstGeom>
          <a:gradFill>
            <a:gsLst>
              <a:gs pos="95000">
                <a:schemeClr val="accent1">
                  <a:alpha val="67000"/>
                </a:schemeClr>
              </a:gs>
              <a:gs pos="6000">
                <a:schemeClr val="accent1">
                  <a:lumMod val="75000"/>
                </a:schemeClr>
              </a:gs>
            </a:gsLst>
            <a:lin ang="1488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custDataLst>
              <p:tags r:id="rId4"/>
            </p:custDataLst>
          </p:nvPr>
        </p:nvSpPr>
        <p:spPr>
          <a:xfrm rot="16200000">
            <a:off x="-137160" y="3637915"/>
            <a:ext cx="3359785" cy="3246755"/>
          </a:xfrm>
          <a:custGeom>
            <a:avLst/>
            <a:gdLst/>
            <a:ahLst/>
            <a:cxnLst>
              <a:cxn ang="3">
                <a:pos x="hc" y="t"/>
              </a:cxn>
              <a:cxn ang="cd2">
                <a:pos x="l" y="vc"/>
              </a:cxn>
              <a:cxn ang="cd4">
                <a:pos x="hc" y="b"/>
              </a:cxn>
              <a:cxn ang="0">
                <a:pos x="r" y="vc"/>
              </a:cxn>
            </a:cxnLst>
            <a:rect l="l" t="t" r="r" b="b"/>
            <a:pathLst>
              <a:path w="5160" h="4986">
                <a:moveTo>
                  <a:pt x="3580" y="0"/>
                </a:moveTo>
                <a:lnTo>
                  <a:pt x="5074" y="0"/>
                </a:lnTo>
                <a:lnTo>
                  <a:pt x="5078" y="20"/>
                </a:lnTo>
                <a:cubicBezTo>
                  <a:pt x="5169" y="468"/>
                  <a:pt x="5186" y="938"/>
                  <a:pt x="5119" y="1416"/>
                </a:cubicBezTo>
                <a:cubicBezTo>
                  <a:pt x="4800" y="3684"/>
                  <a:pt x="2704" y="5263"/>
                  <a:pt x="437" y="4945"/>
                </a:cubicBezTo>
                <a:cubicBezTo>
                  <a:pt x="295" y="4925"/>
                  <a:pt x="156" y="4898"/>
                  <a:pt x="20" y="4864"/>
                </a:cubicBezTo>
                <a:lnTo>
                  <a:pt x="0" y="4859"/>
                </a:lnTo>
                <a:lnTo>
                  <a:pt x="0" y="3342"/>
                </a:lnTo>
                <a:lnTo>
                  <a:pt x="44" y="3360"/>
                </a:lnTo>
                <a:cubicBezTo>
                  <a:pt x="231" y="3432"/>
                  <a:pt x="430" y="3484"/>
                  <a:pt x="638" y="3513"/>
                </a:cubicBezTo>
                <a:cubicBezTo>
                  <a:pt x="2114" y="3720"/>
                  <a:pt x="3479" y="2692"/>
                  <a:pt x="3687" y="1215"/>
                </a:cubicBezTo>
                <a:cubicBezTo>
                  <a:pt x="3745" y="800"/>
                  <a:pt x="3706" y="394"/>
                  <a:pt x="3586" y="19"/>
                </a:cubicBezTo>
                <a:lnTo>
                  <a:pt x="3580" y="0"/>
                </a:lnTo>
                <a:close/>
              </a:path>
            </a:pathLst>
          </a:custGeom>
          <a:noFill/>
          <a:ln w="15875">
            <a:gradFill>
              <a:gsLst>
                <a:gs pos="100000">
                  <a:schemeClr val="bg1"/>
                </a:gs>
                <a:gs pos="1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custDataLst>
              <p:tags r:id="rId5"/>
            </p:custDataLst>
          </p:nvPr>
        </p:nvSpPr>
        <p:spPr>
          <a:xfrm rot="5400000">
            <a:off x="1468755" y="34597"/>
            <a:ext cx="3276293" cy="3165803"/>
          </a:xfrm>
          <a:custGeom>
            <a:avLst/>
            <a:gdLst/>
            <a:ahLst/>
            <a:cxnLst>
              <a:cxn ang="3">
                <a:pos x="hc" y="t"/>
              </a:cxn>
              <a:cxn ang="cd2">
                <a:pos x="l" y="vc"/>
              </a:cxn>
              <a:cxn ang="cd4">
                <a:pos x="hc" y="b"/>
              </a:cxn>
              <a:cxn ang="0">
                <a:pos x="r" y="vc"/>
              </a:cxn>
            </a:cxnLst>
            <a:rect l="l" t="t" r="r" b="b"/>
            <a:pathLst>
              <a:path w="5160" h="4986">
                <a:moveTo>
                  <a:pt x="3580" y="0"/>
                </a:moveTo>
                <a:lnTo>
                  <a:pt x="5074" y="0"/>
                </a:lnTo>
                <a:lnTo>
                  <a:pt x="5078" y="20"/>
                </a:lnTo>
                <a:cubicBezTo>
                  <a:pt x="5169" y="468"/>
                  <a:pt x="5186" y="938"/>
                  <a:pt x="5119" y="1416"/>
                </a:cubicBezTo>
                <a:cubicBezTo>
                  <a:pt x="4800" y="3684"/>
                  <a:pt x="2704" y="5263"/>
                  <a:pt x="437" y="4945"/>
                </a:cubicBezTo>
                <a:cubicBezTo>
                  <a:pt x="295" y="4925"/>
                  <a:pt x="156" y="4898"/>
                  <a:pt x="20" y="4864"/>
                </a:cubicBezTo>
                <a:lnTo>
                  <a:pt x="0" y="4859"/>
                </a:lnTo>
                <a:lnTo>
                  <a:pt x="0" y="3342"/>
                </a:lnTo>
                <a:lnTo>
                  <a:pt x="44" y="3360"/>
                </a:lnTo>
                <a:cubicBezTo>
                  <a:pt x="231" y="3432"/>
                  <a:pt x="430" y="3484"/>
                  <a:pt x="638" y="3513"/>
                </a:cubicBezTo>
                <a:cubicBezTo>
                  <a:pt x="2114" y="3720"/>
                  <a:pt x="3479" y="2692"/>
                  <a:pt x="3687" y="1215"/>
                </a:cubicBezTo>
                <a:cubicBezTo>
                  <a:pt x="3745" y="800"/>
                  <a:pt x="3706" y="394"/>
                  <a:pt x="3586" y="19"/>
                </a:cubicBezTo>
                <a:lnTo>
                  <a:pt x="3580" y="0"/>
                </a:lnTo>
                <a:close/>
              </a:path>
            </a:pathLst>
          </a:custGeom>
          <a:noFill/>
          <a:ln w="15875">
            <a:gradFill>
              <a:gsLst>
                <a:gs pos="100000">
                  <a:schemeClr val="bg1"/>
                </a:gs>
                <a:gs pos="1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custDataLst>
              <p:tags r:id="rId6"/>
            </p:custDataLst>
          </p:nvPr>
        </p:nvSpPr>
        <p:spPr>
          <a:xfrm>
            <a:off x="5431790" y="3581400"/>
            <a:ext cx="5824220" cy="1979295"/>
          </a:xfrm>
          <a:prstGeom prst="rect">
            <a:avLst/>
          </a:prstGeom>
        </p:spPr>
        <p:txBody>
          <a:bodyPr vert="horz" lIns="90000" tIns="46800" rIns="90000" bIns="46800" rtlCol="0" anchor="t" anchorCtr="0">
            <a:normAutofit/>
          </a:bodyPr>
          <a:lstStyle>
            <a:defPPr>
              <a:defRPr lang="zh-CN"/>
            </a:defPPr>
            <a:lvl1pPr fontAlgn="auto">
              <a:lnSpc>
                <a:spcPct val="150000"/>
              </a:lnSpc>
              <a:spcBef>
                <a:spcPct val="0"/>
              </a:spcBef>
              <a:buNone/>
              <a:defRPr sz="1600" b="0" u="none" strike="noStrike" cap="none" spc="0" normalizeH="0" baseline="0">
                <a:uFillTx/>
                <a:latin typeface="+mj-lt"/>
                <a:ea typeface="+mj-ea"/>
                <a:cs typeface="+mj-cs"/>
              </a:defRPr>
            </a:lvl1pPr>
          </a:lstStyle>
          <a:p>
            <a:r>
              <a:rPr lang="zh-CN" altLang="en-US" sz="3600">
                <a:solidFill>
                  <a:schemeClr val="tx2">
                    <a:lumMod val="50000"/>
                  </a:schemeClr>
                </a:solidFill>
                <a:latin typeface="Arial" panose="020B0604020202020204" pitchFamily="34" charset="0"/>
                <a:ea typeface="微软雅黑" panose="020B0503020204020204" charset="-122"/>
              </a:rPr>
              <a:t>项目</a:t>
            </a:r>
            <a:r>
              <a:rPr lang="en-US" altLang="zh-CN" sz="3600">
                <a:solidFill>
                  <a:schemeClr val="tx2">
                    <a:lumMod val="50000"/>
                  </a:schemeClr>
                </a:solidFill>
                <a:latin typeface="Arial" panose="020B0604020202020204" pitchFamily="34" charset="0"/>
                <a:ea typeface="微软雅黑" panose="020B0503020204020204" charset="-122"/>
              </a:rPr>
              <a:t>1 </a:t>
            </a:r>
            <a:r>
              <a:rPr lang="zh-CN" altLang="en-US" sz="3600">
                <a:solidFill>
                  <a:schemeClr val="tx2">
                    <a:lumMod val="50000"/>
                  </a:schemeClr>
                </a:solidFill>
                <a:latin typeface="Arial" panose="020B0604020202020204" pitchFamily="34" charset="0"/>
                <a:ea typeface="微软雅黑" panose="020B0503020204020204" charset="-122"/>
              </a:rPr>
              <a:t>认识夹具</a:t>
            </a:r>
            <a:endParaRPr lang="zh-CN" altLang="en-US" sz="3600">
              <a:solidFill>
                <a:schemeClr val="tx2">
                  <a:lumMod val="50000"/>
                </a:schemeClr>
              </a:solidFill>
              <a:latin typeface="Arial" panose="020B0604020202020204" pitchFamily="34" charset="0"/>
              <a:ea typeface="微软雅黑" panose="020B0503020204020204" charset="-122"/>
            </a:endParaRPr>
          </a:p>
        </p:txBody>
      </p:sp>
      <p:sp>
        <p:nvSpPr>
          <p:cNvPr id="7" name="文本框 6"/>
          <p:cNvSpPr txBox="1"/>
          <p:nvPr>
            <p:custDataLst>
              <p:tags r:id="rId7"/>
            </p:custDataLst>
          </p:nvPr>
        </p:nvSpPr>
        <p:spPr>
          <a:xfrm>
            <a:off x="5696585" y="1525905"/>
            <a:ext cx="4681855" cy="722630"/>
          </a:xfrm>
          <a:prstGeom prst="rect">
            <a:avLst/>
          </a:prstGeom>
        </p:spPr>
        <p:txBody>
          <a:bodyPr vert="horz" lIns="90170" tIns="46990" rIns="90170" bIns="46990" rtlCol="0" anchor="t" anchorCtr="0"/>
          <a:lstStyle>
            <a:lvl1pPr fontAlgn="auto">
              <a:lnSpc>
                <a:spcPct val="100000"/>
              </a:lnSpc>
              <a:spcBef>
                <a:spcPct val="0"/>
              </a:spcBef>
              <a:buNone/>
              <a:defRPr sz="4000" b="1" u="none" strike="noStrike" cap="none" spc="300" normalizeH="0" baseline="0">
                <a:uFillTx/>
                <a:latin typeface="+mj-lt"/>
                <a:ea typeface="+mj-ea"/>
                <a:cs typeface="+mj-cs"/>
              </a:defRPr>
            </a:lvl1pPr>
          </a:lstStyle>
          <a:p>
            <a:r>
              <a:rPr lang="zh-CN" altLang="en-US" sz="6600">
                <a:solidFill>
                  <a:schemeClr val="accent1">
                    <a:lumMod val="75000"/>
                  </a:schemeClr>
                </a:solidFill>
                <a:latin typeface="Arial" panose="020B0604020202020204" pitchFamily="34" charset="0"/>
                <a:ea typeface="微软雅黑" panose="020B0503020204020204" charset="-122"/>
              </a:rPr>
              <a:t>模块一</a:t>
            </a:r>
            <a:endParaRPr lang="zh-CN" altLang="en-US" sz="6600">
              <a:solidFill>
                <a:schemeClr val="accent1">
                  <a:lumMod val="75000"/>
                </a:schemeClr>
              </a:solidFill>
              <a:latin typeface="Arial" panose="020B0604020202020204" pitchFamily="34" charset="0"/>
              <a:ea typeface="微软雅黑" panose="020B0503020204020204" charset="-122"/>
            </a:endParaRPr>
          </a:p>
        </p:txBody>
      </p:sp>
      <p:sp>
        <p:nvSpPr>
          <p:cNvPr id="4" name="同心圆 20"/>
          <p:cNvSpPr/>
          <p:nvPr>
            <p:custDataLst>
              <p:tags r:id="rId8"/>
            </p:custDataLst>
          </p:nvPr>
        </p:nvSpPr>
        <p:spPr>
          <a:xfrm>
            <a:off x="5431777" y="84708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8" name="同心圆 20"/>
          <p:cNvSpPr/>
          <p:nvPr>
            <p:custDataLst>
              <p:tags r:id="rId9"/>
            </p:custDataLst>
          </p:nvPr>
        </p:nvSpPr>
        <p:spPr>
          <a:xfrm>
            <a:off x="5411457" y="315721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9" name="同心圆 20"/>
          <p:cNvSpPr/>
          <p:nvPr>
            <p:custDataLst>
              <p:tags r:id="rId10"/>
            </p:custDataLst>
          </p:nvPr>
        </p:nvSpPr>
        <p:spPr>
          <a:xfrm>
            <a:off x="6030582" y="315721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1" name="同心圆 20"/>
          <p:cNvSpPr/>
          <p:nvPr>
            <p:custDataLst>
              <p:tags r:id="rId11"/>
            </p:custDataLst>
          </p:nvPr>
        </p:nvSpPr>
        <p:spPr>
          <a:xfrm>
            <a:off x="6603987"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2" name="同心圆 20"/>
          <p:cNvSpPr/>
          <p:nvPr>
            <p:custDataLst>
              <p:tags r:id="rId12"/>
            </p:custDataLst>
          </p:nvPr>
        </p:nvSpPr>
        <p:spPr>
          <a:xfrm>
            <a:off x="5365737"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3" name="同心圆 20"/>
          <p:cNvSpPr/>
          <p:nvPr>
            <p:custDataLst>
              <p:tags r:id="rId13"/>
            </p:custDataLst>
          </p:nvPr>
        </p:nvSpPr>
        <p:spPr>
          <a:xfrm>
            <a:off x="5984862"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4" name="文本框 13"/>
          <p:cNvSpPr txBox="1"/>
          <p:nvPr/>
        </p:nvSpPr>
        <p:spPr>
          <a:xfrm>
            <a:off x="5464175" y="5718810"/>
            <a:ext cx="6001385" cy="521970"/>
          </a:xfrm>
          <a:prstGeom prst="rect">
            <a:avLst/>
          </a:prstGeom>
          <a:noFill/>
        </p:spPr>
        <p:txBody>
          <a:bodyPr wrap="square" rtlCol="0">
            <a:spAutoFit/>
          </a:bodyPr>
          <a:p>
            <a:r>
              <a:rPr lang="zh-CN" altLang="en-US" sz="2800" b="1">
                <a:solidFill>
                  <a:schemeClr val="tx1"/>
                </a:solidFill>
              </a:rPr>
              <a:t>任务</a:t>
            </a:r>
            <a:r>
              <a:rPr lang="en-US" altLang="zh-CN" sz="2800" b="1">
                <a:solidFill>
                  <a:schemeClr val="tx1"/>
                </a:solidFill>
              </a:rPr>
              <a:t>1.</a:t>
            </a:r>
            <a:r>
              <a:rPr lang="en-US" sz="2800" b="1">
                <a:solidFill>
                  <a:schemeClr val="tx1"/>
                </a:solidFill>
              </a:rPr>
              <a:t>2认识定位元件</a:t>
            </a:r>
            <a:endParaRPr lang="en-US" sz="2800" b="1">
              <a:solidFill>
                <a:schemeClr val="tx1"/>
              </a:solidFill>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60289" y="26563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33795" name="文本占位符 33794"/>
          <p:cNvSpPr>
            <a:spLocks noGrp="1"/>
          </p:cNvSpPr>
          <p:nvPr>
            <p:ph type="body" idx="1"/>
            <p:custDataLst>
              <p:tags r:id="rId2"/>
            </p:custDataLst>
          </p:nvPr>
        </p:nvSpPr>
        <p:spPr>
          <a:xfrm>
            <a:off x="1060450" y="1004570"/>
            <a:ext cx="10852150" cy="2188845"/>
          </a:xfrm>
        </p:spPr>
        <p:txBody>
          <a:bodyPr>
            <a:normAutofit lnSpcReduction="20000"/>
          </a:bodyPr>
          <a:p>
            <a:r>
              <a:rPr lang="zh-CN" altLang="en-US" sz="2000"/>
              <a:t>消除过定位的方法</a:t>
            </a:r>
            <a:endParaRPr lang="zh-CN" altLang="en-US" sz="2000"/>
          </a:p>
          <a:p>
            <a:endParaRPr lang="zh-CN" altLang="en-US" sz="2000"/>
          </a:p>
          <a:p>
            <a:r>
              <a:rPr lang="zh-CN" altLang="en-US" sz="2000">
                <a:sym typeface="+mn-ea"/>
              </a:rPr>
              <a:t>５）</a:t>
            </a:r>
            <a:r>
              <a:rPr lang="zh-CN" altLang="en-US" sz="2000">
                <a:solidFill>
                  <a:srgbClr val="00FF00"/>
                </a:solidFill>
                <a:sym typeface="+mn-ea"/>
              </a:rPr>
              <a:t>拆除多余的过定位元件。</a:t>
            </a:r>
            <a:r>
              <a:rPr lang="zh-CN" altLang="en-US" sz="2000">
                <a:sym typeface="+mn-ea"/>
              </a:rPr>
              <a:t>当过定位发生在单一定位元件上时，可采用此方法。在一般情况下，采用上述方法即可避免产生过定位。这五种方法应根据</a:t>
            </a:r>
            <a:r>
              <a:rPr lang="zh-CN" altLang="en-US" sz="2000">
                <a:solidFill>
                  <a:srgbClr val="FF3300"/>
                </a:solidFill>
                <a:sym typeface="+mn-ea"/>
              </a:rPr>
              <a:t>具体情况具体分析</a:t>
            </a:r>
            <a:r>
              <a:rPr lang="zh-CN" altLang="en-US" sz="2000">
                <a:sym typeface="+mn-ea"/>
              </a:rPr>
              <a:t>，妥善地加以应用。注意正确判断过定位。</a:t>
            </a:r>
            <a:endParaRPr lang="zh-CN" altLang="en-US" sz="2000"/>
          </a:p>
          <a:p>
            <a:endParaRPr lang="zh-CN" altLang="en-US" sz="2000"/>
          </a:p>
          <a:p>
            <a:endParaRPr lang="zh-CN" altLang="en-US" sz="2000"/>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六点定位原理应用</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676910" y="978535"/>
            <a:ext cx="10781030" cy="291909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(１) 箱体类零件</a:t>
            </a:r>
            <a:endParaRPr lang="zh-CN" altLang="en-US" sz="2400"/>
          </a:p>
          <a:p>
            <a:pPr indent="609600" fontAlgn="auto">
              <a:lnSpc>
                <a:spcPct val="150000"/>
              </a:lnSpc>
              <a:extLst>
                <a:ext uri="{35155182-B16C-46BC-9424-99874614C6A1}">
                  <wpsdc:indentchars xmlns:wpsdc="http://www.wps.cn/officeDocument/2017/drawingmlCustomData" val="200" checksum="4158780845"/>
                </a:ext>
              </a:extLst>
            </a:pPr>
            <a:r>
              <a:rPr lang="zh-CN" altLang="en-US" sz="2400"/>
              <a:t> 一 般 来 说, 箱 体 类 工 件 具 有 规 则 的 外 形 轮 廓, 如 六 面体、 八面体等, 并具有较大而稳固的安装平面。 如图１</a:t>
            </a:r>
            <a:r>
              <a:rPr lang="en-US" altLang="zh-CN" sz="2400"/>
              <a:t>.</a:t>
            </a:r>
            <a:r>
              <a:rPr lang="zh-CN" altLang="en-US" sz="2400"/>
              <a:t>７所示, 用相当于六个定位点的定位元件 (六个支承钉) 与工件表面 (定位基准面) 接触即可消除工件的六个不定度,因此, 只要工件的相应表面与对应分布的六个定位点同时接触, 工件的位置就被唯一地确定下来。</a:t>
            </a:r>
            <a:endParaRPr lang="zh-CN" altLang="en-US" sz="2400"/>
          </a:p>
        </p:txBody>
      </p:sp>
      <p:pic>
        <p:nvPicPr>
          <p:cNvPr id="5" name="图片 4"/>
          <p:cNvPicPr>
            <a:picLocks noChangeAspect="1"/>
          </p:cNvPicPr>
          <p:nvPr>
            <p:custDataLst>
              <p:tags r:id="rId2"/>
            </p:custDataLst>
          </p:nvPr>
        </p:nvPicPr>
        <p:blipFill>
          <a:blip r:embed="rId3"/>
          <a:stretch>
            <a:fillRect/>
          </a:stretch>
        </p:blipFill>
        <p:spPr>
          <a:xfrm>
            <a:off x="2914650" y="3897630"/>
            <a:ext cx="9277350" cy="2778760"/>
          </a:xfrm>
          <a:prstGeom prst="rect">
            <a:avLst/>
          </a:prstGeom>
        </p:spPr>
      </p:pic>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六点定位原理应用</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nvSpPr>
        <p:spPr>
          <a:xfrm>
            <a:off x="1244600" y="1045210"/>
            <a:ext cx="10731500" cy="286131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(１) 箱体类零件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习惯上, 把箱体类工件的底面 (幅面较大的平面) 称为工件的主要定位基准面, 又称第一定位基准面; 把箱体类工件的侧面 (相对较长的平面) 称为工件的导向定位基准面, 又称第二定位基准面;把箱体类工件的端面 (相对较窄的平面) 称为工件的止推定位基准面, 又称第三定位基准面。</a:t>
            </a:r>
            <a:endParaRPr lang="zh-CN" altLang="en-US" sz="2400">
              <a:sym typeface="+mn-ea"/>
            </a:endParaRPr>
          </a:p>
        </p:txBody>
      </p:sp>
      <p:pic>
        <p:nvPicPr>
          <p:cNvPr id="6" name="图片 5"/>
          <p:cNvPicPr>
            <a:picLocks noChangeAspect="1"/>
          </p:cNvPicPr>
          <p:nvPr>
            <p:custDataLst>
              <p:tags r:id="rId2"/>
            </p:custDataLst>
          </p:nvPr>
        </p:nvPicPr>
        <p:blipFill>
          <a:blip r:embed="rId3"/>
          <a:stretch>
            <a:fillRect/>
          </a:stretch>
        </p:blipFill>
        <p:spPr>
          <a:xfrm>
            <a:off x="2842260" y="3978275"/>
            <a:ext cx="3057525" cy="2828925"/>
          </a:xfrm>
          <a:prstGeom prst="rect">
            <a:avLst/>
          </a:prstGeom>
        </p:spPr>
      </p:pic>
      <p:cxnSp>
        <p:nvCxnSpPr>
          <p:cNvPr id="7" name="直接箭头连接符 6"/>
          <p:cNvCxnSpPr/>
          <p:nvPr/>
        </p:nvCxnSpPr>
        <p:spPr>
          <a:xfrm flipH="1">
            <a:off x="4901565" y="6031865"/>
            <a:ext cx="3746500" cy="139700"/>
          </a:xfrm>
          <a:prstGeom prst="straightConnector1">
            <a:avLst/>
          </a:prstGeom>
          <a:ln w="28575" cmpd="sng">
            <a:solidFill>
              <a:schemeClr val="accent1">
                <a:shade val="50000"/>
              </a:schemeClr>
            </a:solidFill>
            <a:prstDash val="solid"/>
            <a:tailEnd type="arrow" w="med" len="med"/>
          </a:ln>
        </p:spPr>
        <p:style>
          <a:lnRef idx="3">
            <a:schemeClr val="accent1"/>
          </a:lnRef>
          <a:fillRef idx="0">
            <a:srgbClr val="FFFFFF"/>
          </a:fillRef>
          <a:effectRef idx="0">
            <a:srgbClr val="FFFFFF"/>
          </a:effectRef>
          <a:fontRef idx="minor">
            <a:schemeClr val="tx1"/>
          </a:fontRef>
        </p:style>
      </p:cxnSp>
      <p:sp>
        <p:nvSpPr>
          <p:cNvPr id="8" name="文本框 7"/>
          <p:cNvSpPr txBox="1"/>
          <p:nvPr/>
        </p:nvSpPr>
        <p:spPr>
          <a:xfrm>
            <a:off x="8978265" y="5688965"/>
            <a:ext cx="2171700" cy="368300"/>
          </a:xfrm>
          <a:prstGeom prst="rect">
            <a:avLst/>
          </a:prstGeom>
          <a:noFill/>
        </p:spPr>
        <p:txBody>
          <a:bodyPr wrap="square" rtlCol="0">
            <a:spAutoFit/>
          </a:bodyPr>
          <a:p>
            <a:r>
              <a:rPr lang="zh-CN" altLang="en-US">
                <a:sym typeface="+mn-ea"/>
              </a:rPr>
              <a:t>第一定位基准面</a:t>
            </a:r>
            <a:endParaRPr lang="zh-CN" altLang="en-US"/>
          </a:p>
        </p:txBody>
      </p:sp>
      <p:cxnSp>
        <p:nvCxnSpPr>
          <p:cNvPr id="9" name="直接箭头连接符 8"/>
          <p:cNvCxnSpPr/>
          <p:nvPr/>
        </p:nvCxnSpPr>
        <p:spPr>
          <a:xfrm flipV="1">
            <a:off x="1523365" y="5244465"/>
            <a:ext cx="1498600" cy="520700"/>
          </a:xfrm>
          <a:prstGeom prst="straightConnector1">
            <a:avLst/>
          </a:prstGeom>
          <a:ln w="28575" cmpd="sng">
            <a:solidFill>
              <a:schemeClr val="accent1">
                <a:shade val="50000"/>
              </a:schemeClr>
            </a:solidFill>
            <a:prstDash val="solid"/>
            <a:tailEnd type="arrow"/>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812165" y="5015865"/>
            <a:ext cx="1295400" cy="645160"/>
          </a:xfrm>
          <a:prstGeom prst="rect">
            <a:avLst/>
          </a:prstGeom>
          <a:noFill/>
        </p:spPr>
        <p:txBody>
          <a:bodyPr wrap="square" rtlCol="0">
            <a:spAutoFit/>
          </a:bodyPr>
          <a:p>
            <a:r>
              <a:rPr lang="zh-CN" altLang="en-US">
                <a:sym typeface="+mn-ea"/>
              </a:rPr>
              <a:t>第二定位基准面</a:t>
            </a:r>
            <a:endParaRPr lang="zh-CN" altLang="en-US"/>
          </a:p>
        </p:txBody>
      </p:sp>
      <p:cxnSp>
        <p:nvCxnSpPr>
          <p:cNvPr id="11" name="直接箭头连接符 10"/>
          <p:cNvCxnSpPr/>
          <p:nvPr/>
        </p:nvCxnSpPr>
        <p:spPr>
          <a:xfrm flipH="1">
            <a:off x="5498465" y="4190365"/>
            <a:ext cx="1587500" cy="774700"/>
          </a:xfrm>
          <a:prstGeom prst="straightConnector1">
            <a:avLst/>
          </a:prstGeom>
          <a:ln w="28575" cmpd="sng">
            <a:solidFill>
              <a:schemeClr val="accent1">
                <a:shade val="50000"/>
              </a:schemeClr>
            </a:solidFill>
            <a:prstDash val="solid"/>
            <a:tailEnd type="arrow"/>
          </a:ln>
        </p:spPr>
        <p:style>
          <a:lnRef idx="2">
            <a:schemeClr val="accent1"/>
          </a:lnRef>
          <a:fillRef idx="0">
            <a:srgbClr val="FFFFFF"/>
          </a:fillRef>
          <a:effectRef idx="0">
            <a:srgbClr val="FFFFFF"/>
          </a:effectRef>
          <a:fontRef idx="minor">
            <a:schemeClr val="tx1"/>
          </a:fontRef>
        </p:style>
      </p:cxnSp>
      <p:sp>
        <p:nvSpPr>
          <p:cNvPr id="12" name="文本框 11"/>
          <p:cNvSpPr txBox="1"/>
          <p:nvPr/>
        </p:nvSpPr>
        <p:spPr>
          <a:xfrm>
            <a:off x="7390765" y="4253865"/>
            <a:ext cx="2336800" cy="368300"/>
          </a:xfrm>
          <a:prstGeom prst="rect">
            <a:avLst/>
          </a:prstGeom>
          <a:noFill/>
        </p:spPr>
        <p:txBody>
          <a:bodyPr wrap="square" rtlCol="0">
            <a:spAutoFit/>
          </a:bodyPr>
          <a:p>
            <a:r>
              <a:rPr lang="zh-CN" altLang="en-US">
                <a:sym typeface="+mn-ea"/>
              </a:rPr>
              <a:t>第三定位基准面</a:t>
            </a:r>
            <a:endParaRPr lang="zh-CN" altLang="en-US"/>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六点定位原理应用</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731500" cy="175323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(２) 盘类零件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对于带槽 (或带孔) 盘类零件, 六点定则的应用情况如图１</a:t>
            </a:r>
            <a:r>
              <a:rPr lang="en-US" altLang="zh-CN" sz="2400">
                <a:sym typeface="+mn-ea"/>
              </a:rPr>
              <a:t>.</a:t>
            </a:r>
            <a:r>
              <a:rPr lang="zh-CN" altLang="en-US" sz="2400">
                <a:sym typeface="+mn-ea"/>
              </a:rPr>
              <a:t>９所示。</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5" name="图片 4"/>
          <p:cNvPicPr>
            <a:picLocks noChangeAspect="1"/>
          </p:cNvPicPr>
          <p:nvPr>
            <p:custDataLst>
              <p:tags r:id="rId3"/>
            </p:custDataLst>
          </p:nvPr>
        </p:nvPicPr>
        <p:blipFill>
          <a:blip r:embed="rId4"/>
          <a:stretch>
            <a:fillRect/>
          </a:stretch>
        </p:blipFill>
        <p:spPr>
          <a:xfrm>
            <a:off x="2915920" y="2465070"/>
            <a:ext cx="4061460" cy="3554730"/>
          </a:xfrm>
          <a:prstGeom prst="rect">
            <a:avLst/>
          </a:prstGeom>
        </p:spPr>
      </p:pic>
      <p:sp>
        <p:nvSpPr>
          <p:cNvPr id="6" name="线形标注 1 5"/>
          <p:cNvSpPr/>
          <p:nvPr/>
        </p:nvSpPr>
        <p:spPr>
          <a:xfrm>
            <a:off x="7390765" y="3834765"/>
            <a:ext cx="2209800" cy="850900"/>
          </a:xfrm>
          <a:prstGeom prst="borderCallout1">
            <a:avLst/>
          </a:prstGeom>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第一定位基准面</a:t>
            </a:r>
            <a:endParaRPr lang="zh-CN" altLang="en-US"/>
          </a:p>
        </p:txBody>
      </p:sp>
      <p:sp>
        <p:nvSpPr>
          <p:cNvPr id="7" name="线形标注 1 6"/>
          <p:cNvSpPr/>
          <p:nvPr/>
        </p:nvSpPr>
        <p:spPr>
          <a:xfrm>
            <a:off x="1028065" y="2653665"/>
            <a:ext cx="1739900" cy="863600"/>
          </a:xfrm>
          <a:prstGeom prst="borderCallout1">
            <a:avLst>
              <a:gd name="adj1" fmla="val 62867"/>
              <a:gd name="adj2" fmla="val 101167"/>
              <a:gd name="adj3" fmla="val 153676"/>
              <a:gd name="adj4" fmla="val 130291"/>
            </a:avLst>
          </a:prstGeom>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第二定位基准</a:t>
            </a:r>
            <a:r>
              <a:rPr lang="zh-CN" altLang="en-US"/>
              <a:t>也叫定心基准</a:t>
            </a:r>
            <a:endParaRPr lang="zh-CN" altLang="en-US"/>
          </a:p>
        </p:txBody>
      </p:sp>
      <p:cxnSp>
        <p:nvCxnSpPr>
          <p:cNvPr id="8" name="直接连接符 7"/>
          <p:cNvCxnSpPr>
            <a:endCxn id="7" idx="0"/>
          </p:cNvCxnSpPr>
          <p:nvPr/>
        </p:nvCxnSpPr>
        <p:spPr>
          <a:xfrm flipH="1" flipV="1">
            <a:off x="2767965" y="3085465"/>
            <a:ext cx="2387600" cy="431800"/>
          </a:xfrm>
          <a:prstGeom prst="line">
            <a:avLst/>
          </a:prstGeom>
          <a:ln w="28575" cmpd="sng">
            <a:solidFill>
              <a:schemeClr val="accent1">
                <a:shade val="50000"/>
              </a:schemeClr>
            </a:solidFill>
            <a:prstDash val="solid"/>
          </a:ln>
        </p:spPr>
        <p:style>
          <a:lnRef idx="2">
            <a:schemeClr val="accent1"/>
          </a:lnRef>
          <a:fillRef idx="0">
            <a:srgbClr val="FFFFFF"/>
          </a:fillRef>
          <a:effectRef idx="0">
            <a:srgbClr val="FFFFFF"/>
          </a:effectRef>
          <a:fontRef idx="minor">
            <a:schemeClr val="tx1"/>
          </a:fontRef>
        </p:style>
      </p:cxnSp>
      <p:sp>
        <p:nvSpPr>
          <p:cNvPr id="9" name="线形标注 1 8"/>
          <p:cNvSpPr/>
          <p:nvPr>
            <p:custDataLst>
              <p:tags r:id="rId5"/>
            </p:custDataLst>
          </p:nvPr>
        </p:nvSpPr>
        <p:spPr>
          <a:xfrm>
            <a:off x="879475" y="4685665"/>
            <a:ext cx="2036445" cy="863600"/>
          </a:xfrm>
          <a:prstGeom prst="borderCallout1">
            <a:avLst>
              <a:gd name="adj1" fmla="val 62867"/>
              <a:gd name="adj2" fmla="val 101167"/>
              <a:gd name="adj3" fmla="val 22794"/>
              <a:gd name="adj4" fmla="val 197445"/>
            </a:avLst>
          </a:prstGeom>
          <a:ln w="28575" cmpd="sng">
            <a:solidFill>
              <a:schemeClr val="accent1">
                <a:shade val="50000"/>
              </a:schemeClr>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第三定位基准, 习惯上称为防转基准</a:t>
            </a:r>
            <a:endParaRPr lang="zh-CN" altLang="en-US"/>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六点定位原理应用</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880110" y="1045210"/>
            <a:ext cx="6055995" cy="6170930"/>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(３) 轴类工件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对于带槽 (或带孔) 轴类工件, 六点定则的应用情况如图１</a:t>
            </a:r>
            <a:r>
              <a:rPr lang="en-US" altLang="zh-CN" sz="2400">
                <a:sym typeface="+mn-ea"/>
              </a:rPr>
              <a:t>.</a:t>
            </a:r>
            <a:r>
              <a:rPr lang="zh-CN" altLang="en-US" sz="2400">
                <a:sym typeface="+mn-ea"/>
              </a:rPr>
              <a:t>１０所示。</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由于轴类工件的轴向尺寸大, 所以常以两端同轴的支承轴颈作为其回转支承, 对其加工往往有较严格的同轴度、 对称度等位置公差要求。另外, 工件用公共轴线定位安装时, 应保证公共轴线与刀具的轴向运动轨迹保持平行。</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7163435" y="1873885"/>
            <a:ext cx="5028565" cy="4513580"/>
          </a:xfrm>
          <a:prstGeom prst="rect">
            <a:avLst/>
          </a:prstGeom>
        </p:spPr>
      </p:pic>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六点定位原理应用</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5803265" cy="50774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(３) 轴类工件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定位点１、 ２、 ３、 ４形成了轴类工件的第一定位基准，当对本工序内容的对称度、 位置度有较严格的公差要求时, 防转基准销５成为第二定位基准, 而止推基准销６成为第三定位基准; 当对工序内容的轴向尺寸有较严格的公差要求时, 止推基准销６成为第二定位基准, 防转基准销５成为第三定位基准。</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6757035" y="1416685"/>
            <a:ext cx="5028565" cy="4513580"/>
          </a:xfrm>
          <a:prstGeom prst="rect">
            <a:avLst/>
          </a:prstGeom>
        </p:spPr>
      </p:pic>
    </p:spTree>
    <p:custDataLst>
      <p:tags r:id="rId5"/>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731500" cy="396938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定位基准是在加工中用作定位的基准，一旦工件的定位基准被选定下来,则工件的定位方案也就基本确定。 定位方案是否合理, 直接关系到工件的加工精度能否得到保证。 工件定位时, 作为定位基准的点、 线和面, 往往是由某些具体表面来体现出来的, 这种表面称为定位基面。</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在零件的设计和制造过程中, 要确定零件上点、 线、 面的位置, 必须以一些指定的点、 线、 面作为依据, 这些作为依据的点、 线、 面称为基准，基准按作用的不同, 常分为设计基准和工艺基准两类。</a:t>
            </a:r>
            <a:endParaRPr lang="zh-CN" altLang="en-US" sz="2400">
              <a:sym typeface="+mn-ea"/>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731500" cy="286131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(１) 设计基准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设计基准是指设计时在零件图样上所使用的基准. 如图 １</a:t>
            </a:r>
            <a:r>
              <a:rPr lang="en-US" altLang="zh-CN" sz="2400">
                <a:sym typeface="+mn-ea"/>
              </a:rPr>
              <a:t>.</a:t>
            </a:r>
            <a:r>
              <a:rPr lang="zh-CN" altLang="en-US" sz="2400">
                <a:sym typeface="+mn-ea"/>
              </a:rPr>
              <a:t>１１所示, 齿轮内孔、 外圆和分度圆的设计基准是齿轮的轴线, 齿轮两端面可认为是互为基准。 又如图１</a:t>
            </a:r>
            <a:r>
              <a:rPr lang="en-US" altLang="zh-CN" sz="2400">
                <a:sym typeface="+mn-ea"/>
              </a:rPr>
              <a:t>.</a:t>
            </a:r>
            <a:r>
              <a:rPr lang="zh-CN" altLang="en-US" sz="2400">
                <a:sym typeface="+mn-ea"/>
              </a:rPr>
              <a:t>１２所示,机座表面２、 ３和孔４轴线的设计基准是机座表面１; 孔５轴线的设计基准是孔４的轴线。</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152650" y="3906520"/>
            <a:ext cx="8534400" cy="2886075"/>
          </a:xfrm>
          <a:prstGeom prst="rect">
            <a:avLst/>
          </a:prstGeom>
        </p:spPr>
      </p:pic>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731500" cy="230695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(２) 工艺基准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工艺基准是指在制造零件和装配机器的过程中所使用的基准。 工艺基准又分为工序基准、 定位基准、 测量基准和装配基准, 它们分别用于工序图中工序尺寸的标注、 工件加工时的定位、 工件的测量检验和零件的装配。</a:t>
            </a:r>
            <a:endParaRPr lang="zh-CN" altLang="en-US" sz="2400">
              <a:sym typeface="+mn-ea"/>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48507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１) 工序基准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在工序图上, 用以标定被加工表面位置的点、 线、 面 称 为 工 序 基 准 (所 标 注 的 加 工面的位 置 尺 寸 是 工 序 尺 寸) , 即 工 序 尺 寸 的 设 计 基准. 对于图１</a:t>
            </a:r>
            <a:r>
              <a:rPr lang="en-US" altLang="zh-CN" sz="2400">
                <a:sym typeface="+mn-ea"/>
              </a:rPr>
              <a:t>.</a:t>
            </a:r>
            <a:r>
              <a:rPr lang="zh-CN" altLang="en-US" sz="2400">
                <a:sym typeface="+mn-ea"/>
              </a:rPr>
              <a:t>１３所示铣平面C, 平面 M 是平面C 的工序基准, 尺寸C±ΔC 是工序尺寸。</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6437630" y="1259205"/>
            <a:ext cx="4839335" cy="4641850"/>
          </a:xfrm>
          <a:prstGeom prst="rect">
            <a:avLst/>
          </a:prstGeom>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6905" y="1120140"/>
            <a:ext cx="3189118" cy="5231765"/>
            <a:chOff x="4788" y="1764"/>
            <a:chExt cx="4073" cy="8239"/>
          </a:xfrm>
        </p:grpSpPr>
        <p:sp>
          <p:nvSpPr>
            <p:cNvPr id="10" name="圆角矩形 9"/>
            <p:cNvSpPr/>
            <p:nvPr>
              <p:custDataLst>
                <p:tags r:id="rId1"/>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custDataLst>
                <p:tags r:id="rId2"/>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6" name="同心圆 3"/>
          <p:cNvSpPr/>
          <p:nvPr>
            <p:custDataLst>
              <p:tags r:id="rId3"/>
            </p:custDataLst>
          </p:nvPr>
        </p:nvSpPr>
        <p:spPr>
          <a:xfrm>
            <a:off x="601961" y="661042"/>
            <a:ext cx="337210" cy="337211"/>
          </a:xfrm>
          <a:custGeom>
            <a:avLst/>
            <a:gdLst>
              <a:gd name="connsiteX0" fmla="*/ 180694 w 337210"/>
              <a:gd name="connsiteY0" fmla="*/ 92284 h 337211"/>
              <a:gd name="connsiteX1" fmla="*/ 123184 w 337210"/>
              <a:gd name="connsiteY1" fmla="*/ 106093 h 337211"/>
              <a:gd name="connsiteX2" fmla="*/ 106091 w 337210"/>
              <a:gd name="connsiteY2" fmla="*/ 214024 h 337211"/>
              <a:gd name="connsiteX3" fmla="*/ 214027 w 337210"/>
              <a:gd name="connsiteY3" fmla="*/ 231121 h 337211"/>
              <a:gd name="connsiteX4" fmla="*/ 231122 w 337210"/>
              <a:gd name="connsiteY4" fmla="*/ 123186 h 337211"/>
              <a:gd name="connsiteX5" fmla="*/ 180694 w 337210"/>
              <a:gd name="connsiteY5" fmla="*/ 92284 h 337211"/>
              <a:gd name="connsiteX6" fmla="*/ 194979 w 337210"/>
              <a:gd name="connsiteY6" fmla="*/ 2087 h 337211"/>
              <a:gd name="connsiteX7" fmla="*/ 305001 w 337210"/>
              <a:gd name="connsiteY7" fmla="*/ 69509 h 337211"/>
              <a:gd name="connsiteX8" fmla="*/ 267704 w 337210"/>
              <a:gd name="connsiteY8" fmla="*/ 304998 h 337211"/>
              <a:gd name="connsiteX9" fmla="*/ 32208 w 337210"/>
              <a:gd name="connsiteY9" fmla="*/ 267704 h 337211"/>
              <a:gd name="connsiteX10" fmla="*/ 69508 w 337210"/>
              <a:gd name="connsiteY10" fmla="*/ 32211 h 337211"/>
              <a:gd name="connsiteX11" fmla="*/ 194979 w 337210"/>
              <a:gd name="connsiteY11" fmla="*/ 2087 h 33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10" h="337211">
                <a:moveTo>
                  <a:pt x="180694" y="92284"/>
                </a:moveTo>
                <a:cubicBezTo>
                  <a:pt x="161161" y="89190"/>
                  <a:pt x="140449" y="93549"/>
                  <a:pt x="123184" y="106093"/>
                </a:cubicBezTo>
                <a:cubicBezTo>
                  <a:pt x="88660" y="131177"/>
                  <a:pt x="81004" y="179498"/>
                  <a:pt x="106091" y="214024"/>
                </a:cubicBezTo>
                <a:cubicBezTo>
                  <a:pt x="131173" y="248556"/>
                  <a:pt x="179502" y="256208"/>
                  <a:pt x="214027" y="231121"/>
                </a:cubicBezTo>
                <a:cubicBezTo>
                  <a:pt x="248553" y="206035"/>
                  <a:pt x="256205" y="157711"/>
                  <a:pt x="231122" y="123186"/>
                </a:cubicBezTo>
                <a:cubicBezTo>
                  <a:pt x="218579" y="105923"/>
                  <a:pt x="200226" y="95378"/>
                  <a:pt x="180694" y="92284"/>
                </a:cubicBezTo>
                <a:close/>
                <a:moveTo>
                  <a:pt x="194979" y="2087"/>
                </a:moveTo>
                <a:cubicBezTo>
                  <a:pt x="237594" y="8836"/>
                  <a:pt x="277635" y="31845"/>
                  <a:pt x="305001" y="69509"/>
                </a:cubicBezTo>
                <a:cubicBezTo>
                  <a:pt x="359729" y="144837"/>
                  <a:pt x="343032" y="250273"/>
                  <a:pt x="267704" y="304998"/>
                </a:cubicBezTo>
                <a:cubicBezTo>
                  <a:pt x="192375" y="359732"/>
                  <a:pt x="86940" y="343033"/>
                  <a:pt x="32208" y="267704"/>
                </a:cubicBezTo>
                <a:cubicBezTo>
                  <a:pt x="-22517" y="192374"/>
                  <a:pt x="-5819" y="86941"/>
                  <a:pt x="69508" y="32211"/>
                </a:cubicBezTo>
                <a:cubicBezTo>
                  <a:pt x="107174" y="4847"/>
                  <a:pt x="152365" y="-4660"/>
                  <a:pt x="194979" y="2087"/>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dk1"/>
              </a:solidFill>
            </a:endParaRPr>
          </a:p>
        </p:txBody>
      </p:sp>
      <p:sp>
        <p:nvSpPr>
          <p:cNvPr id="20" name="文本框 19"/>
          <p:cNvSpPr txBox="1"/>
          <p:nvPr/>
        </p:nvSpPr>
        <p:spPr>
          <a:xfrm>
            <a:off x="-5251450" y="-3041650"/>
            <a:ext cx="4064000" cy="368300"/>
          </a:xfrm>
          <a:prstGeom prst="rect">
            <a:avLst/>
          </a:prstGeom>
          <a:noFill/>
        </p:spPr>
        <p:txBody>
          <a:bodyPr wrap="square" rtlCol="0">
            <a:spAutoFit/>
          </a:bodyPr>
          <a:p>
            <a:endParaRPr lang="zh-CN" altLang="en-US"/>
          </a:p>
        </p:txBody>
      </p:sp>
      <p:sp>
        <p:nvSpPr>
          <p:cNvPr id="21" name="文本框 20"/>
          <p:cNvSpPr txBox="1"/>
          <p:nvPr/>
        </p:nvSpPr>
        <p:spPr>
          <a:xfrm>
            <a:off x="-7877175" y="-4565650"/>
            <a:ext cx="4064000" cy="368300"/>
          </a:xfrm>
          <a:prstGeom prst="rect">
            <a:avLst/>
          </a:prstGeom>
          <a:noFill/>
        </p:spPr>
        <p:txBody>
          <a:bodyPr wrap="square" rtlCol="0">
            <a:spAutoFit/>
          </a:bodyPr>
          <a:p>
            <a:endParaRPr lang="zh-CN" altLang="en-US"/>
          </a:p>
        </p:txBody>
      </p:sp>
      <p:sp>
        <p:nvSpPr>
          <p:cNvPr id="23" name="文本框 22"/>
          <p:cNvSpPr txBox="1"/>
          <p:nvPr/>
        </p:nvSpPr>
        <p:spPr>
          <a:xfrm>
            <a:off x="-9858375" y="-6089650"/>
            <a:ext cx="4064000" cy="368300"/>
          </a:xfrm>
          <a:prstGeom prst="rect">
            <a:avLst/>
          </a:prstGeom>
          <a:noFill/>
        </p:spPr>
        <p:txBody>
          <a:bodyPr wrap="square" rtlCol="0">
            <a:spAutoFit/>
          </a:bodyPr>
          <a:p>
            <a:endParaRPr lang="zh-CN" altLang="en-US"/>
          </a:p>
        </p:txBody>
      </p:sp>
      <p:sp>
        <p:nvSpPr>
          <p:cNvPr id="24" name="文本框 23"/>
          <p:cNvSpPr txBox="1"/>
          <p:nvPr/>
        </p:nvSpPr>
        <p:spPr>
          <a:xfrm>
            <a:off x="-11839575" y="-7613650"/>
            <a:ext cx="4064000" cy="368300"/>
          </a:xfrm>
          <a:prstGeom prst="rect">
            <a:avLst/>
          </a:prstGeom>
          <a:noFill/>
        </p:spPr>
        <p:txBody>
          <a:bodyPr wrap="square" rtlCol="0">
            <a:spAutoFit/>
          </a:bodyPr>
          <a:p>
            <a:endParaRPr lang="zh-CN" altLang="en-US"/>
          </a:p>
        </p:txBody>
      </p:sp>
      <p:sp>
        <p:nvSpPr>
          <p:cNvPr id="25" name="文本框 24"/>
          <p:cNvSpPr txBox="1"/>
          <p:nvPr/>
        </p:nvSpPr>
        <p:spPr>
          <a:xfrm>
            <a:off x="-13820775" y="-9137650"/>
            <a:ext cx="4064000" cy="368300"/>
          </a:xfrm>
          <a:prstGeom prst="rect">
            <a:avLst/>
          </a:prstGeom>
          <a:noFill/>
        </p:spPr>
        <p:txBody>
          <a:bodyPr wrap="square" rtlCol="0">
            <a:spAutoFit/>
          </a:bodyPr>
          <a:p>
            <a:endParaRPr lang="zh-CN" altLang="en-US"/>
          </a:p>
        </p:txBody>
      </p:sp>
      <p:sp>
        <p:nvSpPr>
          <p:cNvPr id="26" name="文本框 25"/>
          <p:cNvSpPr txBox="1"/>
          <p:nvPr/>
        </p:nvSpPr>
        <p:spPr>
          <a:xfrm>
            <a:off x="-15801975" y="-10661650"/>
            <a:ext cx="4064000" cy="368300"/>
          </a:xfrm>
          <a:prstGeom prst="rect">
            <a:avLst/>
          </a:prstGeom>
          <a:noFill/>
        </p:spPr>
        <p:txBody>
          <a:bodyPr wrap="square" rtlCol="0">
            <a:spAutoFit/>
          </a:bodyPr>
          <a:p>
            <a:endParaRPr lang="zh-CN" altLang="en-US"/>
          </a:p>
        </p:txBody>
      </p:sp>
      <p:sp>
        <p:nvSpPr>
          <p:cNvPr id="27" name="文本框 26"/>
          <p:cNvSpPr txBox="1"/>
          <p:nvPr/>
        </p:nvSpPr>
        <p:spPr>
          <a:xfrm>
            <a:off x="-17783175" y="-12185650"/>
            <a:ext cx="4064000" cy="368300"/>
          </a:xfrm>
          <a:prstGeom prst="rect">
            <a:avLst/>
          </a:prstGeom>
          <a:noFill/>
        </p:spPr>
        <p:txBody>
          <a:bodyPr wrap="square" rtlCol="0">
            <a:spAutoFit/>
          </a:bodyPr>
          <a:p>
            <a:endParaRPr lang="zh-CN" altLang="en-US"/>
          </a:p>
        </p:txBody>
      </p:sp>
      <p:sp>
        <p:nvSpPr>
          <p:cNvPr id="28" name="文本框 27"/>
          <p:cNvSpPr txBox="1"/>
          <p:nvPr/>
        </p:nvSpPr>
        <p:spPr>
          <a:xfrm>
            <a:off x="-19764375" y="-13709650"/>
            <a:ext cx="4064000" cy="368300"/>
          </a:xfrm>
          <a:prstGeom prst="rect">
            <a:avLst/>
          </a:prstGeom>
          <a:noFill/>
        </p:spPr>
        <p:txBody>
          <a:bodyPr wrap="square" rtlCol="0">
            <a:spAutoFit/>
          </a:bodyPr>
          <a:p>
            <a:endParaRPr lang="zh-CN" altLang="en-US"/>
          </a:p>
        </p:txBody>
      </p:sp>
      <p:sp>
        <p:nvSpPr>
          <p:cNvPr id="9" name="圆角矩形 8"/>
          <p:cNvSpPr/>
          <p:nvPr>
            <p:custDataLst>
              <p:tags r:id="rId4"/>
            </p:custDataLst>
          </p:nvPr>
        </p:nvSpPr>
        <p:spPr>
          <a:xfrm>
            <a:off x="601980" y="1524000"/>
            <a:ext cx="1005205" cy="4295775"/>
          </a:xfrm>
          <a:prstGeom prst="roundRect">
            <a:avLst>
              <a:gd name="adj" fmla="val 4225"/>
            </a:avLst>
          </a:prstGeom>
          <a:gradFill>
            <a:gsLst>
              <a:gs pos="8000">
                <a:schemeClr val="accent1">
                  <a:lumMod val="75000"/>
                </a:schemeClr>
              </a:gs>
              <a:gs pos="100000">
                <a:schemeClr val="accent1"/>
              </a:gs>
            </a:gsLst>
            <a:path path="circle">
              <a:fillToRect l="100000" t="100000"/>
            </a:path>
            <a:tileRect r="-100000" b="-100000"/>
          </a:gradFill>
          <a:ln>
            <a:noFill/>
          </a:ln>
          <a:effectLst>
            <a:outerShdw blurRad="342900" dist="38100" dir="6540000" sx="102000" sy="102000" algn="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a:t>学</a:t>
            </a:r>
            <a:endParaRPr lang="zh-CN" altLang="en-US" sz="4800"/>
          </a:p>
          <a:p>
            <a:pPr algn="ctr"/>
            <a:r>
              <a:rPr lang="zh-CN" altLang="en-US" sz="4800"/>
              <a:t>习</a:t>
            </a:r>
            <a:endParaRPr lang="zh-CN" altLang="en-US" sz="4800"/>
          </a:p>
          <a:p>
            <a:pPr algn="ctr"/>
            <a:r>
              <a:rPr lang="zh-CN" altLang="en-US" sz="4800"/>
              <a:t>目</a:t>
            </a:r>
            <a:endParaRPr lang="zh-CN" altLang="en-US" sz="4800"/>
          </a:p>
          <a:p>
            <a:pPr algn="ctr"/>
            <a:r>
              <a:rPr lang="zh-CN" altLang="en-US" sz="4800"/>
              <a:t>标</a:t>
            </a:r>
            <a:endParaRPr lang="zh-CN" altLang="en-US" sz="4800"/>
          </a:p>
        </p:txBody>
      </p:sp>
      <p:grpSp>
        <p:nvGrpSpPr>
          <p:cNvPr id="7" name="组合 6"/>
          <p:cNvGrpSpPr/>
          <p:nvPr/>
        </p:nvGrpSpPr>
        <p:grpSpPr>
          <a:xfrm>
            <a:off x="5273675" y="1120140"/>
            <a:ext cx="3328852" cy="5231765"/>
            <a:chOff x="4788" y="1764"/>
            <a:chExt cx="4073" cy="8239"/>
          </a:xfrm>
        </p:grpSpPr>
        <p:sp>
          <p:nvSpPr>
            <p:cNvPr id="11" name="圆角矩形 10"/>
            <p:cNvSpPr/>
            <p:nvPr>
              <p:custDataLst>
                <p:tags r:id="rId5"/>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4956" y="2911"/>
              <a:ext cx="3182" cy="4608"/>
            </a:xfrm>
            <a:prstGeom prst="rect">
              <a:avLst/>
            </a:prstGeom>
            <a:noFill/>
          </p:spPr>
          <p:txBody>
            <a:bodyPr wrap="square" rtlCol="0">
              <a:noAutofit/>
            </a:bodyPr>
            <a:p>
              <a:endParaRPr lang="en-US" altLang="zh-CN" sz="28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１. 能够认识常见夹具定位元件;</a:t>
              </a:r>
              <a:endParaRPr lang="en-US" altLang="zh-CN" sz="2000" b="1">
                <a:solidFill>
                  <a:schemeClr val="accent1"/>
                </a:solidFill>
                <a:latin typeface="Arial" panose="020B0604020202020204"/>
                <a:ea typeface="微软雅黑" panose="020B0503020204020204" charset="-122"/>
                <a:cs typeface="Arial Black" panose="020B0A04020102020204" charset="0"/>
              </a:endParaRPr>
            </a:p>
            <a:p>
              <a:endParaRPr lang="en-US" altLang="zh-CN" sz="20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２. 能够对定位元件限制自由度进行分析</a:t>
              </a:r>
              <a:r>
                <a:rPr lang="zh-CN" altLang="en-US" sz="2000" b="1">
                  <a:solidFill>
                    <a:schemeClr val="accent1"/>
                  </a:solidFill>
                  <a:latin typeface="Arial" panose="020B0604020202020204"/>
                  <a:ea typeface="微软雅黑" panose="020B0503020204020204" charset="-122"/>
                  <a:cs typeface="Arial Black" panose="020B0A04020102020204" charset="0"/>
                </a:rPr>
                <a:t>。</a:t>
              </a:r>
              <a:endParaRPr lang="zh-CN" altLang="en-US" sz="2000" b="1">
                <a:solidFill>
                  <a:schemeClr val="accent1"/>
                </a:solidFill>
                <a:latin typeface="Arial" panose="020B0604020202020204"/>
                <a:ea typeface="微软雅黑" panose="020B0503020204020204" charset="-122"/>
                <a:cs typeface="Arial Black" panose="020B0A04020102020204" charset="0"/>
              </a:endParaRPr>
            </a:p>
          </p:txBody>
        </p:sp>
        <p:sp>
          <p:nvSpPr>
            <p:cNvPr id="13" name="任意多边形 12"/>
            <p:cNvSpPr/>
            <p:nvPr>
              <p:custDataLst>
                <p:tags r:id="rId7"/>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14" name="组合 13"/>
          <p:cNvGrpSpPr/>
          <p:nvPr/>
        </p:nvGrpSpPr>
        <p:grpSpPr>
          <a:xfrm>
            <a:off x="8739505" y="1093470"/>
            <a:ext cx="3355340" cy="5231765"/>
            <a:chOff x="4788" y="1764"/>
            <a:chExt cx="4072" cy="8239"/>
          </a:xfrm>
        </p:grpSpPr>
        <p:sp>
          <p:nvSpPr>
            <p:cNvPr id="15" name="圆角矩形 14"/>
            <p:cNvSpPr/>
            <p:nvPr>
              <p:custDataLst>
                <p:tags r:id="rId8"/>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9"/>
              </p:custDataLst>
            </p:nvPr>
          </p:nvSpPr>
          <p:spPr>
            <a:xfrm>
              <a:off x="4956" y="2156"/>
              <a:ext cx="3182" cy="5363"/>
            </a:xfrm>
            <a:prstGeom prst="rect">
              <a:avLst/>
            </a:prstGeom>
            <a:noFill/>
          </p:spPr>
          <p:txBody>
            <a:bodyPr wrap="square" rtlCol="0">
              <a:noAutofit/>
            </a:bodyPr>
            <a:lstStyle/>
            <a:p>
              <a:endParaRPr lang="zh-CN" altLang="en-US" sz="4000" b="1">
                <a:solidFill>
                  <a:schemeClr val="accent1"/>
                </a:solidFill>
                <a:latin typeface="Arial" panose="020B0604020202020204"/>
                <a:ea typeface="微软雅黑" panose="020B0503020204020204" charset="-122"/>
                <a:cs typeface="Arial Black" panose="020B0A04020102020204" charset="0"/>
              </a:endParaRPr>
            </a:p>
            <a:p>
              <a:endParaRPr lang="en-US" altLang="zh-CN" sz="28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１. 认识定位元件设计对夹具设计的重要性;</a:t>
              </a:r>
              <a:endParaRPr lang="en-US" altLang="zh-CN" sz="2000" b="1">
                <a:solidFill>
                  <a:schemeClr val="accent1"/>
                </a:solidFill>
                <a:latin typeface="Arial" panose="020B0604020202020204"/>
                <a:ea typeface="微软雅黑" panose="020B0503020204020204" charset="-122"/>
                <a:cs typeface="Arial Black" panose="020B0A04020102020204" charset="0"/>
              </a:endParaRPr>
            </a:p>
            <a:p>
              <a:endParaRPr lang="en-US" altLang="zh-CN" sz="20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２. 提高机械设计能力</a:t>
              </a:r>
              <a:r>
                <a:rPr lang="zh-CN" altLang="en-US" sz="2000" b="1">
                  <a:solidFill>
                    <a:schemeClr val="accent1"/>
                  </a:solidFill>
                  <a:latin typeface="Arial" panose="020B0604020202020204"/>
                  <a:ea typeface="微软雅黑" panose="020B0503020204020204" charset="-122"/>
                  <a:cs typeface="Arial Black" panose="020B0A04020102020204" charset="0"/>
                </a:rPr>
                <a:t>。</a:t>
              </a:r>
              <a:endParaRPr lang="zh-CN" altLang="en-US" sz="2000" b="1">
                <a:solidFill>
                  <a:schemeClr val="accent1"/>
                </a:solidFill>
                <a:latin typeface="Arial" panose="020B0604020202020204"/>
                <a:ea typeface="微软雅黑" panose="020B0503020204020204" charset="-122"/>
                <a:cs typeface="Arial Black" panose="020B0A04020102020204" charset="0"/>
              </a:endParaRPr>
            </a:p>
          </p:txBody>
        </p:sp>
        <p:sp>
          <p:nvSpPr>
            <p:cNvPr id="19" name="任意多边形 18"/>
            <p:cNvSpPr/>
            <p:nvPr>
              <p:custDataLst>
                <p:tags r:id="rId10"/>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圆角矩形 1"/>
          <p:cNvSpPr/>
          <p:nvPr/>
        </p:nvSpPr>
        <p:spPr>
          <a:xfrm>
            <a:off x="2068830" y="838200"/>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知识目标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
        <p:nvSpPr>
          <p:cNvPr id="3" name="文本框 2"/>
          <p:cNvSpPr txBox="1"/>
          <p:nvPr/>
        </p:nvSpPr>
        <p:spPr>
          <a:xfrm>
            <a:off x="2149475" y="2406015"/>
            <a:ext cx="2766695" cy="1198880"/>
          </a:xfrm>
          <a:prstGeom prst="rect">
            <a:avLst/>
          </a:prstGeom>
          <a:noFill/>
        </p:spPr>
        <p:txBody>
          <a:bodyPr wrap="square" rtlCol="0">
            <a:spAutoFit/>
          </a:bodyPr>
          <a:p>
            <a:r>
              <a:rPr lang="en-US" altLang="zh-CN" b="1">
                <a:solidFill>
                  <a:schemeClr val="accent1"/>
                </a:solidFill>
                <a:latin typeface="Arial" panose="020B0604020202020204"/>
                <a:ea typeface="微软雅黑" panose="020B0503020204020204" charset="-122"/>
                <a:cs typeface="Arial Black" panose="020B0A04020102020204" charset="0"/>
                <a:sym typeface="+mn-ea"/>
              </a:rPr>
              <a:t>１.了解各个定位元件的工作原理;</a:t>
            </a:r>
            <a:endParaRPr lang="en-US" altLang="zh-CN" b="1">
              <a:solidFill>
                <a:schemeClr val="accent1"/>
              </a:solidFill>
              <a:latin typeface="Arial" panose="020B0604020202020204"/>
              <a:ea typeface="微软雅黑" panose="020B0503020204020204" charset="-122"/>
              <a:cs typeface="Arial Black" panose="020B0A04020102020204" charset="0"/>
              <a:sym typeface="+mn-ea"/>
            </a:endParaRPr>
          </a:p>
          <a:p>
            <a:endParaRPr lang="en-US" altLang="zh-CN" b="1">
              <a:solidFill>
                <a:schemeClr val="accent1"/>
              </a:solidFill>
              <a:latin typeface="Arial" panose="020B0604020202020204"/>
              <a:ea typeface="微软雅黑" panose="020B0503020204020204" charset="-122"/>
              <a:cs typeface="Arial Black" panose="020B0A04020102020204" charset="0"/>
              <a:sym typeface="+mn-ea"/>
            </a:endParaRPr>
          </a:p>
          <a:p>
            <a:r>
              <a:rPr lang="en-US" altLang="zh-CN" b="1">
                <a:solidFill>
                  <a:schemeClr val="accent1"/>
                </a:solidFill>
                <a:latin typeface="Arial" panose="020B0604020202020204"/>
                <a:ea typeface="微软雅黑" panose="020B0503020204020204" charset="-122"/>
                <a:cs typeface="Arial Black" panose="020B0A04020102020204" charset="0"/>
                <a:sym typeface="+mn-ea"/>
              </a:rPr>
              <a:t>２.掌握定位误差分析</a:t>
            </a:r>
            <a:r>
              <a:rPr lang="zh-CN" altLang="en-US" b="1">
                <a:solidFill>
                  <a:schemeClr val="accent1"/>
                </a:solidFill>
                <a:latin typeface="Arial" panose="020B0604020202020204"/>
                <a:ea typeface="微软雅黑" panose="020B0503020204020204" charset="-122"/>
                <a:cs typeface="Arial Black" panose="020B0A04020102020204" charset="0"/>
                <a:sym typeface="+mn-ea"/>
              </a:rPr>
              <a:t>。</a:t>
            </a:r>
            <a:endParaRPr lang="zh-CN" altLang="en-US" b="1">
              <a:solidFill>
                <a:schemeClr val="accent1"/>
              </a:solidFill>
              <a:latin typeface="Arial" panose="020B0604020202020204"/>
              <a:ea typeface="微软雅黑" panose="020B0503020204020204" charset="-122"/>
              <a:cs typeface="Arial Black" panose="020B0A04020102020204" charset="0"/>
              <a:sym typeface="+mn-ea"/>
            </a:endParaRPr>
          </a:p>
        </p:txBody>
      </p:sp>
      <p:sp>
        <p:nvSpPr>
          <p:cNvPr id="4" name="圆角矩形 3"/>
          <p:cNvSpPr/>
          <p:nvPr>
            <p:custDataLst>
              <p:tags r:id="rId11"/>
            </p:custDataLst>
          </p:nvPr>
        </p:nvSpPr>
        <p:spPr>
          <a:xfrm>
            <a:off x="5474335" y="838835"/>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技能目标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
        <p:nvSpPr>
          <p:cNvPr id="5" name="圆角矩形 4"/>
          <p:cNvSpPr/>
          <p:nvPr>
            <p:custDataLst>
              <p:tags r:id="rId12"/>
            </p:custDataLst>
          </p:nvPr>
        </p:nvSpPr>
        <p:spPr>
          <a:xfrm>
            <a:off x="8977630" y="870585"/>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素养目标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Tree>
    <p:custDataLst>
      <p:tags r:id="rId1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0196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２) 定位基准. 加工时确定零件在机床或夹具中位置所依据的那些点、 线、 面称为定位基 准, 即 确定被加工表面位置的基准。 例如, 车削图 １</a:t>
            </a:r>
            <a:r>
              <a:rPr lang="en-US" altLang="zh-CN" sz="2400">
                <a:sym typeface="+mn-ea"/>
              </a:rPr>
              <a:t>.</a:t>
            </a:r>
            <a:r>
              <a:rPr lang="zh-CN" altLang="en-US" sz="2400">
                <a:sym typeface="+mn-ea"/>
              </a:rPr>
              <a:t>１４ (a)中的齿轮毛坯的外圆和右端面, 若用已经加工过的内孔将工件安装在心轴上, 则孔的轴线就是外圆和下端面的定位基准。</a:t>
            </a:r>
            <a:endParaRPr lang="zh-CN" altLang="en-US" sz="2400">
              <a:sym typeface="+mn-ea"/>
            </a:endParaRPr>
          </a:p>
        </p:txBody>
      </p:sp>
      <p:pic>
        <p:nvPicPr>
          <p:cNvPr id="6" name="图片 5"/>
          <p:cNvPicPr>
            <a:picLocks noChangeAspect="1"/>
          </p:cNvPicPr>
          <p:nvPr>
            <p:custDataLst>
              <p:tags r:id="rId3"/>
            </p:custDataLst>
          </p:nvPr>
        </p:nvPicPr>
        <p:blipFill>
          <a:blip r:embed="rId4"/>
          <a:stretch>
            <a:fillRect/>
          </a:stretch>
        </p:blipFill>
        <p:spPr>
          <a:xfrm>
            <a:off x="1870075" y="3369310"/>
            <a:ext cx="7614285" cy="3488690"/>
          </a:xfrm>
          <a:prstGeom prst="rect">
            <a:avLst/>
          </a:prstGeom>
        </p:spPr>
      </p:pic>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7816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３) 测量基准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被加工表面的尺寸、 位置所依据的基准称为测量基准, 如图１</a:t>
            </a:r>
            <a:r>
              <a:rPr lang="en-US" altLang="zh-CN" sz="2400">
                <a:sym typeface="+mn-ea"/>
              </a:rPr>
              <a:t>.</a:t>
            </a:r>
            <a:r>
              <a:rPr lang="zh-CN" altLang="en-US" sz="2400">
                <a:sym typeface="+mn-ea"/>
              </a:rPr>
              <a:t>１４ (b) 所示, 用游标卡尺对工件加工后的尺寸 ５０ mm 进行测量,测量基准就是工件的下母线 １。</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825750" y="2950845"/>
            <a:ext cx="7620000" cy="3495675"/>
          </a:xfrm>
          <a:prstGeom prst="rect">
            <a:avLst/>
          </a:prstGeom>
        </p:spPr>
      </p:pic>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3</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定位基准</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50666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４) 装配基准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在装配时, 确定零件位置的点、线、 面称为装配基准, 即装配中用来确定零件、 部件在机器中位置的基准, 如图 １</a:t>
            </a:r>
            <a:r>
              <a:rPr lang="en-US" altLang="zh-CN" sz="2400">
                <a:sym typeface="+mn-ea"/>
              </a:rPr>
              <a:t>.</a:t>
            </a:r>
            <a:r>
              <a:rPr lang="zh-CN" altLang="en-US" sz="2400">
                <a:sym typeface="+mn-ea"/>
              </a:rPr>
              <a:t>１５所示， 锥齿轮 １的装配基准是内孔及端面, 轴 ２的装配基准是中心线及端面, 轴承３的装配基准是轴承中心线及端面.装配基准一般与设计基准重合。</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6159500" y="688975"/>
            <a:ext cx="5753100" cy="5781675"/>
          </a:xfrm>
          <a:prstGeom prst="rect">
            <a:avLst/>
          </a:prstGeom>
        </p:spPr>
      </p:pic>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3879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工件定位时, 除了应尽可能地使定位基准与工序基准重合, 使定位符合六点定则外, 还要合理选用定位元件。 夹具设计时, 定位基准一旦选定, 定位基准的表面形式将成为选用定位元件的主要依据，工件上常被选作定位基准的表面形式包括平面、 圆柱面、 圆锥面和其他成型面及其组合。</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工件在夹具中定位时, 一般不允许将工件直接放在夹具体上, 而应安放在定位元件上, 这时, 工件上的定位基准面与夹具上定位元件的工作表面相接触。因此, 对定位元件要求高精度、高耐磨、 足够的刚度和强度、 良好的工艺性。</a:t>
            </a:r>
            <a:endParaRPr lang="zh-CN" altLang="en-US" sz="2400">
              <a:sym typeface="+mn-ea"/>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9968230"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(１) 以平面定位的定位元件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在装备制造中, 多数工件都是以平面作为主要定位基准, 如机座、 箱体、 支架、 圆盘等。 以平面定位的定位元件通常采用支承板或大平面体等作为定位基准。</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以平面作为定位基准, 还分为粗基准定位和精基准定位两种情况， 粗基准一般是指尚未加工的铸造件、 锻造件或焊接件等毛坯体; 精基准是指已加工过的工件表面。 对粗基准定位和精基准定位两种情况应设计不同的定位元件。</a:t>
            </a:r>
            <a:endParaRPr lang="zh-CN" altLang="en-US" sz="2400">
              <a:sym typeface="+mn-ea"/>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99561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１) 粗基准平面定位元件</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粗基准平面的定位通常采用两种形式, 即固定式支承钉和可调节支承钉。 前者是将其安装到夹具体上固定不动, 后者则是在轴线方向上设计成可调节移动后再固定形式。</a:t>
            </a:r>
            <a:endParaRPr lang="zh-CN" altLang="en-US" sz="2400">
              <a:sym typeface="+mn-ea"/>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400030"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①A 型支承钉为平头支承钉, 适用于粗基准平面定位, 也可适用于已加工平面的定位。</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901950" y="2368550"/>
            <a:ext cx="7722235" cy="3854450"/>
          </a:xfrm>
          <a:prstGeom prst="rect">
            <a:avLst/>
          </a:prstGeom>
        </p:spPr>
      </p:pic>
    </p:spTree>
    <p:custDataLst>
      <p:tags r:id="rId5"/>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158730"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②B型支承钉为球头支承钉, 用于工件毛坯表面的定位, 由于毛坯表面质量不稳定, 为得到较为稳固的点接触, 故采用球面支承。这种支承钉与工件形成点接触, 接触应力较大, 容易损坏工件表面, 使表面留下浅坑, 使用中应注意, 尽量不用在负荷较大的场合。</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887980" y="3275330"/>
            <a:ext cx="6871970" cy="3430270"/>
          </a:xfrm>
          <a:prstGeom prst="rect">
            <a:avLst/>
          </a:prstGeom>
        </p:spPr>
      </p:pic>
    </p:spTree>
    <p:custDataLst>
      <p:tags r:id="rId5"/>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5911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③C型支承钉为齿纹头结构, 此类结构有利于增大摩擦力, 使支承稳定可靠, 但其处于水平位置时容易积存切屑, 影响定位精度, 因而常用于侧面定位。</a:t>
            </a: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679065" y="2368550"/>
            <a:ext cx="7722235" cy="3854450"/>
          </a:xfrm>
          <a:prstGeom prst="rect">
            <a:avLst/>
          </a:prstGeom>
        </p:spPr>
      </p:pic>
    </p:spTree>
    <p:custDataLst>
      <p:tags r:id="rId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3752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④圆柱头可调支承钉, 该结构中的滚花手动调节螺母具有手动快速调节功能, 所以也经常用来作为辅助支承元件. 其标准代号为JB/T８０２６</a:t>
            </a:r>
            <a:r>
              <a:rPr lang="en-US" altLang="zh-CN" sz="2400">
                <a:sym typeface="+mn-ea"/>
              </a:rPr>
              <a:t>.</a:t>
            </a:r>
            <a:r>
              <a:rPr lang="zh-CN" altLang="en-US" sz="2400">
                <a:sym typeface="+mn-ea"/>
              </a:rPr>
              <a:t>３—１９９９。</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098800" y="2406015"/>
            <a:ext cx="7591425" cy="3956685"/>
          </a:xfrm>
          <a:prstGeom prst="rect">
            <a:avLst/>
          </a:prstGeom>
        </p:spPr>
      </p:pic>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76"/>
          <p:cNvSpPr txBox="1"/>
          <p:nvPr>
            <p:custDataLst>
              <p:tags r:id="rId1"/>
            </p:custDataLst>
          </p:nvPr>
        </p:nvSpPr>
        <p:spPr>
          <a:xfrm>
            <a:off x="1290320" y="998855"/>
            <a:ext cx="1874520" cy="962660"/>
          </a:xfrm>
          <a:prstGeom prst="rect">
            <a:avLst/>
          </a:prstGeom>
          <a:noFill/>
        </p:spPr>
        <p:txBody>
          <a:bodyPr wrap="square" rtlCol="0" anchor="t" anchorCtr="0">
            <a:normAutofit fontScale="90000" lnSpcReduction="10000"/>
          </a:bodyPr>
          <a:lstStyle/>
          <a:p>
            <a:pPr algn="dist">
              <a:lnSpc>
                <a:spcPct val="100000"/>
              </a:lnSpc>
              <a:spcBef>
                <a:spcPts val="0"/>
              </a:spcBef>
              <a:spcAft>
                <a:spcPts val="0"/>
              </a:spcAft>
            </a:pPr>
            <a:r>
              <a:rPr lang="zh-CN" altLang="en-US" sz="6000" b="1" dirty="0">
                <a:gradFill>
                  <a:gsLst>
                    <a:gs pos="100000">
                      <a:schemeClr val="accent1">
                        <a:lumMod val="75000"/>
                      </a:schemeClr>
                    </a:gs>
                    <a:gs pos="4000">
                      <a:schemeClr val="accent1">
                        <a:lumMod val="60000"/>
                        <a:lumOff val="40000"/>
                      </a:schemeClr>
                    </a:gs>
                    <a:gs pos="33000">
                      <a:schemeClr val="accent1"/>
                    </a:gs>
                  </a:gsLst>
                  <a:lin ang="2700000" scaled="0"/>
                  <a:tileRect/>
                </a:gradFill>
                <a:latin typeface="Arial" panose="020B0604020202020204" pitchFamily="34" charset="0"/>
                <a:ea typeface="微软雅黑" panose="020B0503020204020204" charset="-122"/>
              </a:rPr>
              <a:t>目 录</a:t>
            </a:r>
            <a:endParaRPr lang="zh-CN" altLang="en-US" sz="6000" b="1" dirty="0">
              <a:gradFill>
                <a:gsLst>
                  <a:gs pos="100000">
                    <a:schemeClr val="accent1">
                      <a:lumMod val="75000"/>
                    </a:schemeClr>
                  </a:gs>
                  <a:gs pos="4000">
                    <a:schemeClr val="accent1">
                      <a:lumMod val="60000"/>
                      <a:lumOff val="40000"/>
                    </a:schemeClr>
                  </a:gs>
                  <a:gs pos="33000">
                    <a:schemeClr val="accent1"/>
                  </a:gs>
                </a:gsLst>
                <a:lin ang="2700000" scaled="0"/>
                <a:tileRect/>
              </a:gradFill>
              <a:latin typeface="Arial" panose="020B0604020202020204" pitchFamily="34" charset="0"/>
              <a:ea typeface="微软雅黑" panose="020B0503020204020204" charset="-122"/>
            </a:endParaRPr>
          </a:p>
        </p:txBody>
      </p:sp>
      <p:sp>
        <p:nvSpPr>
          <p:cNvPr id="22" name="同心圆 21"/>
          <p:cNvSpPr/>
          <p:nvPr>
            <p:custDataLst>
              <p:tags r:id="rId2"/>
            </p:custDataLst>
          </p:nvPr>
        </p:nvSpPr>
        <p:spPr>
          <a:xfrm rot="19440000" flipH="1">
            <a:off x="11440795" y="20184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24" name="同心圆 23"/>
          <p:cNvSpPr/>
          <p:nvPr>
            <p:custDataLst>
              <p:tags r:id="rId3"/>
            </p:custDataLst>
          </p:nvPr>
        </p:nvSpPr>
        <p:spPr>
          <a:xfrm rot="19440000" flipH="1">
            <a:off x="7905115" y="20184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28" name="同心圆 27"/>
          <p:cNvSpPr/>
          <p:nvPr>
            <p:custDataLst>
              <p:tags r:id="rId4"/>
            </p:custDataLst>
          </p:nvPr>
        </p:nvSpPr>
        <p:spPr>
          <a:xfrm rot="19440000" flipH="1">
            <a:off x="4328795" y="20184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29" name="圆角矩形 28"/>
          <p:cNvSpPr/>
          <p:nvPr>
            <p:custDataLst>
              <p:tags r:id="rId5"/>
            </p:custDataLst>
          </p:nvPr>
        </p:nvSpPr>
        <p:spPr>
          <a:xfrm>
            <a:off x="1397000" y="21784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custDataLst>
              <p:tags r:id="rId6"/>
            </p:custDataLst>
          </p:nvPr>
        </p:nvSpPr>
        <p:spPr>
          <a:xfrm>
            <a:off x="1938655" y="2306730"/>
            <a:ext cx="594360" cy="419100"/>
          </a:xfrm>
          <a:prstGeom prst="rect">
            <a:avLst/>
          </a:prstGeom>
          <a:noFill/>
        </p:spPr>
        <p:txBody>
          <a:bodyPr wrap="square" rtlCol="0">
            <a:normAutofit fontScale="75000" lnSpcReduction="20000"/>
          </a:bodyPr>
          <a:lstStyle/>
          <a:p>
            <a:r>
              <a:rPr lang="en-US" sz="2800" b="1" dirty="0">
                <a:solidFill>
                  <a:schemeClr val="accent1"/>
                </a:solidFill>
                <a:latin typeface="Arial" panose="020B0604020202020204" pitchFamily="34" charset="0"/>
                <a:ea typeface="微软雅黑" panose="020B0503020204020204" charset="-122"/>
                <a:cs typeface="Bahnschrift" panose="020B0502040204020203" charset="0"/>
              </a:rPr>
              <a:t>01</a:t>
            </a:r>
            <a:endParaRPr lang="en-US" sz="2800" b="1" dirty="0">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31" name="圆角矩形 30"/>
          <p:cNvSpPr/>
          <p:nvPr>
            <p:custDataLst>
              <p:tags r:id="rId7"/>
            </p:custDataLst>
          </p:nvPr>
        </p:nvSpPr>
        <p:spPr>
          <a:xfrm>
            <a:off x="1397000" y="21784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p:cNvSpPr txBox="1"/>
          <p:nvPr>
            <p:custDataLst>
              <p:tags r:id="rId8"/>
            </p:custDataLst>
          </p:nvPr>
        </p:nvSpPr>
        <p:spPr>
          <a:xfrm>
            <a:off x="1938655" y="2821080"/>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夹具定位原理</a:t>
            </a:r>
            <a:endParaRPr lang="zh-CN" altLang="en-US" sz="2400" b="1">
              <a:solidFill>
                <a:schemeClr val="tx1"/>
              </a:solidFill>
              <a:latin typeface="Arial" panose="020B0604020202020204" pitchFamily="34" charset="0"/>
              <a:ea typeface="微软雅黑" panose="020B0503020204020204" charset="-122"/>
            </a:endParaRPr>
          </a:p>
        </p:txBody>
      </p:sp>
      <p:sp>
        <p:nvSpPr>
          <p:cNvPr id="33" name="圆角矩形 32"/>
          <p:cNvSpPr/>
          <p:nvPr>
            <p:custDataLst>
              <p:tags r:id="rId9"/>
            </p:custDataLst>
          </p:nvPr>
        </p:nvSpPr>
        <p:spPr>
          <a:xfrm>
            <a:off x="4953000" y="21784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custDataLst>
              <p:tags r:id="rId10"/>
            </p:custDataLst>
          </p:nvPr>
        </p:nvSpPr>
        <p:spPr>
          <a:xfrm>
            <a:off x="5494655" y="2306730"/>
            <a:ext cx="594360" cy="419100"/>
          </a:xfrm>
          <a:prstGeom prst="rect">
            <a:avLst/>
          </a:prstGeom>
          <a:noFill/>
        </p:spPr>
        <p:txBody>
          <a:bodyPr wrap="square" rtlCol="0">
            <a:normAutofit fontScale="7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02</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36" name="圆角矩形 35"/>
          <p:cNvSpPr/>
          <p:nvPr>
            <p:custDataLst>
              <p:tags r:id="rId11"/>
            </p:custDataLst>
          </p:nvPr>
        </p:nvSpPr>
        <p:spPr>
          <a:xfrm>
            <a:off x="4953000" y="21784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custDataLst>
              <p:tags r:id="rId12"/>
            </p:custDataLst>
          </p:nvPr>
        </p:nvSpPr>
        <p:spPr>
          <a:xfrm>
            <a:off x="5494655" y="2821080"/>
            <a:ext cx="2508885" cy="607060"/>
          </a:xfrm>
          <a:prstGeom prst="rect">
            <a:avLst/>
          </a:prstGeom>
          <a:noFill/>
          <a:effectLst/>
        </p:spPr>
        <p:txBody>
          <a:bodyPr wrap="square" rtlCol="0">
            <a:normAutofit fontScale="90000"/>
          </a:bodyPr>
          <a:lstStyle/>
          <a:p>
            <a:pPr algn="l"/>
            <a:r>
              <a:rPr lang="zh-CN" altLang="en-US" sz="2400" b="1">
                <a:solidFill>
                  <a:schemeClr val="tx1"/>
                </a:solidFill>
                <a:latin typeface="Arial" panose="020B0604020202020204" pitchFamily="34" charset="0"/>
                <a:ea typeface="微软雅黑" panose="020B0503020204020204" charset="-122"/>
              </a:rPr>
              <a:t>六点定位原理应用</a:t>
            </a:r>
            <a:endParaRPr lang="zh-CN" altLang="en-US" sz="2400" b="1">
              <a:solidFill>
                <a:schemeClr val="tx1"/>
              </a:solidFill>
              <a:latin typeface="Arial" panose="020B0604020202020204" pitchFamily="34" charset="0"/>
              <a:ea typeface="微软雅黑" panose="020B0503020204020204" charset="-122"/>
            </a:endParaRPr>
          </a:p>
        </p:txBody>
      </p:sp>
      <p:sp>
        <p:nvSpPr>
          <p:cNvPr id="38" name="圆角矩形 37"/>
          <p:cNvSpPr/>
          <p:nvPr>
            <p:custDataLst>
              <p:tags r:id="rId13"/>
            </p:custDataLst>
          </p:nvPr>
        </p:nvSpPr>
        <p:spPr>
          <a:xfrm>
            <a:off x="8509000" y="21784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custDataLst>
              <p:tags r:id="rId14"/>
            </p:custDataLst>
          </p:nvPr>
        </p:nvSpPr>
        <p:spPr>
          <a:xfrm>
            <a:off x="9050655" y="2306730"/>
            <a:ext cx="594360" cy="419100"/>
          </a:xfrm>
          <a:prstGeom prst="rect">
            <a:avLst/>
          </a:prstGeom>
          <a:noFill/>
        </p:spPr>
        <p:txBody>
          <a:bodyPr wrap="square" rtlCol="0">
            <a:normAutofit fontScale="7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03</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43" name="圆角矩形 42"/>
          <p:cNvSpPr/>
          <p:nvPr>
            <p:custDataLst>
              <p:tags r:id="rId15"/>
            </p:custDataLst>
          </p:nvPr>
        </p:nvSpPr>
        <p:spPr>
          <a:xfrm>
            <a:off x="8509000" y="21784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custDataLst>
              <p:tags r:id="rId16"/>
            </p:custDataLst>
          </p:nvPr>
        </p:nvSpPr>
        <p:spPr>
          <a:xfrm>
            <a:off x="9050655" y="2821080"/>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定位基准</a:t>
            </a:r>
            <a:endParaRPr lang="zh-CN" altLang="en-US" sz="2400" b="1">
              <a:solidFill>
                <a:schemeClr val="tx1"/>
              </a:solidFill>
              <a:latin typeface="Arial" panose="020B0604020202020204" pitchFamily="34" charset="0"/>
              <a:ea typeface="微软雅黑" panose="020B0503020204020204" charset="-122"/>
            </a:endParaRPr>
          </a:p>
        </p:txBody>
      </p:sp>
      <p:sp>
        <p:nvSpPr>
          <p:cNvPr id="45" name="同心圆 44"/>
          <p:cNvSpPr/>
          <p:nvPr>
            <p:custDataLst>
              <p:tags r:id="rId17"/>
            </p:custDataLst>
          </p:nvPr>
        </p:nvSpPr>
        <p:spPr>
          <a:xfrm rot="19440000" flipH="1">
            <a:off x="11440795" y="41647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46" name="同心圆 45"/>
          <p:cNvSpPr/>
          <p:nvPr>
            <p:custDataLst>
              <p:tags r:id="rId18"/>
            </p:custDataLst>
          </p:nvPr>
        </p:nvSpPr>
        <p:spPr>
          <a:xfrm rot="19440000" flipH="1">
            <a:off x="7905115" y="41647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47" name="同心圆 46"/>
          <p:cNvSpPr/>
          <p:nvPr>
            <p:custDataLst>
              <p:tags r:id="rId19"/>
            </p:custDataLst>
          </p:nvPr>
        </p:nvSpPr>
        <p:spPr>
          <a:xfrm rot="19440000" flipH="1">
            <a:off x="4328795" y="416474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48" name="圆角矩形 47"/>
          <p:cNvSpPr/>
          <p:nvPr>
            <p:custDataLst>
              <p:tags r:id="rId20"/>
            </p:custDataLst>
          </p:nvPr>
        </p:nvSpPr>
        <p:spPr>
          <a:xfrm>
            <a:off x="1397000" y="43247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custDataLst>
              <p:tags r:id="rId21"/>
            </p:custDataLst>
          </p:nvPr>
        </p:nvSpPr>
        <p:spPr>
          <a:xfrm>
            <a:off x="1938655" y="4453030"/>
            <a:ext cx="594360" cy="419100"/>
          </a:xfrm>
          <a:prstGeom prst="rect">
            <a:avLst/>
          </a:prstGeom>
          <a:noFill/>
        </p:spPr>
        <p:txBody>
          <a:bodyPr wrap="square" rtlCol="0">
            <a:normAutofit fontScale="75000" lnSpcReduction="20000"/>
          </a:bodyPr>
          <a:lstStyle/>
          <a:p>
            <a:r>
              <a:rPr lang="en-US" sz="2800" b="1" dirty="0">
                <a:solidFill>
                  <a:schemeClr val="accent1"/>
                </a:solidFill>
                <a:latin typeface="Arial" panose="020B0604020202020204" pitchFamily="34" charset="0"/>
                <a:ea typeface="微软雅黑" panose="020B0503020204020204" charset="-122"/>
                <a:cs typeface="Bahnschrift" panose="020B0502040204020203" charset="0"/>
              </a:rPr>
              <a:t>04</a:t>
            </a:r>
            <a:endParaRPr lang="en-US" sz="2800" b="1" dirty="0">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50" name="圆角矩形 49"/>
          <p:cNvSpPr/>
          <p:nvPr>
            <p:custDataLst>
              <p:tags r:id="rId22"/>
            </p:custDataLst>
          </p:nvPr>
        </p:nvSpPr>
        <p:spPr>
          <a:xfrm>
            <a:off x="1397000" y="43247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p:cNvSpPr txBox="1"/>
          <p:nvPr>
            <p:custDataLst>
              <p:tags r:id="rId23"/>
            </p:custDataLst>
          </p:nvPr>
        </p:nvSpPr>
        <p:spPr>
          <a:xfrm>
            <a:off x="1938655" y="4967380"/>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定位元件</a:t>
            </a:r>
            <a:endParaRPr lang="zh-CN" altLang="en-US" sz="2400" b="1">
              <a:solidFill>
                <a:schemeClr val="tx1"/>
              </a:solidFill>
              <a:latin typeface="Arial" panose="020B0604020202020204" pitchFamily="34" charset="0"/>
              <a:ea typeface="微软雅黑" panose="020B0503020204020204" charset="-122"/>
            </a:endParaRPr>
          </a:p>
        </p:txBody>
      </p:sp>
      <p:sp>
        <p:nvSpPr>
          <p:cNvPr id="52" name="圆角矩形 51"/>
          <p:cNvSpPr/>
          <p:nvPr>
            <p:custDataLst>
              <p:tags r:id="rId24"/>
            </p:custDataLst>
          </p:nvPr>
        </p:nvSpPr>
        <p:spPr>
          <a:xfrm>
            <a:off x="4953000" y="43247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custDataLst>
              <p:tags r:id="rId25"/>
            </p:custDataLst>
          </p:nvPr>
        </p:nvSpPr>
        <p:spPr>
          <a:xfrm>
            <a:off x="5494655" y="4453030"/>
            <a:ext cx="594360" cy="419100"/>
          </a:xfrm>
          <a:prstGeom prst="rect">
            <a:avLst/>
          </a:prstGeom>
          <a:noFill/>
        </p:spPr>
        <p:txBody>
          <a:bodyPr wrap="square" rtlCol="0">
            <a:normAutofit fontScale="7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05</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54" name="圆角矩形 53"/>
          <p:cNvSpPr/>
          <p:nvPr>
            <p:custDataLst>
              <p:tags r:id="rId26"/>
            </p:custDataLst>
          </p:nvPr>
        </p:nvSpPr>
        <p:spPr>
          <a:xfrm>
            <a:off x="4953000" y="43247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custDataLst>
              <p:tags r:id="rId27"/>
            </p:custDataLst>
          </p:nvPr>
        </p:nvSpPr>
        <p:spPr>
          <a:xfrm>
            <a:off x="5494655" y="4967380"/>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定位误差分析</a:t>
            </a:r>
            <a:endParaRPr lang="zh-CN" altLang="en-US" sz="2400" b="1">
              <a:solidFill>
                <a:schemeClr val="tx1"/>
              </a:solidFill>
              <a:latin typeface="Arial" panose="020B0604020202020204" pitchFamily="34" charset="0"/>
              <a:ea typeface="微软雅黑" panose="020B0503020204020204" charset="-122"/>
            </a:endParaRPr>
          </a:p>
        </p:txBody>
      </p:sp>
      <p:sp>
        <p:nvSpPr>
          <p:cNvPr id="56" name="圆角矩形 55"/>
          <p:cNvSpPr/>
          <p:nvPr>
            <p:custDataLst>
              <p:tags r:id="rId28"/>
            </p:custDataLst>
          </p:nvPr>
        </p:nvSpPr>
        <p:spPr>
          <a:xfrm>
            <a:off x="8509000" y="4324760"/>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custDataLst>
              <p:tags r:id="rId29"/>
            </p:custDataLst>
          </p:nvPr>
        </p:nvSpPr>
        <p:spPr>
          <a:xfrm>
            <a:off x="9050655" y="4453030"/>
            <a:ext cx="594360" cy="419100"/>
          </a:xfrm>
          <a:prstGeom prst="rect">
            <a:avLst/>
          </a:prstGeom>
          <a:noFill/>
        </p:spPr>
        <p:txBody>
          <a:bodyPr wrap="square" rtlCol="0">
            <a:normAutofit fontScale="7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06</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58" name="圆角矩形 57"/>
          <p:cNvSpPr/>
          <p:nvPr>
            <p:custDataLst>
              <p:tags r:id="rId30"/>
            </p:custDataLst>
          </p:nvPr>
        </p:nvSpPr>
        <p:spPr>
          <a:xfrm>
            <a:off x="8509000" y="4324760"/>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custDataLst>
              <p:tags r:id="rId31"/>
            </p:custDataLst>
          </p:nvPr>
        </p:nvSpPr>
        <p:spPr>
          <a:xfrm>
            <a:off x="9050655" y="4967380"/>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定位误差的计算</a:t>
            </a:r>
            <a:endParaRPr lang="zh-CN" altLang="en-US" sz="2400" b="1">
              <a:solidFill>
                <a:schemeClr val="tx1"/>
              </a:solidFill>
              <a:latin typeface="Arial" panose="020B0604020202020204" pitchFamily="34" charset="0"/>
              <a:ea typeface="微软雅黑" panose="020B0503020204020204" charset="-122"/>
            </a:endParaRPr>
          </a:p>
        </p:txBody>
      </p:sp>
    </p:spTree>
    <p:custDataLst>
      <p:tags r:id="rId3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5276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⑤六角头可调支 承 钉, 其 适 用 于 工 件 支 承 部 位 空 间 尺 寸 较 大 的 情 况, 标 准 代 号 为 JB/T８０２６</a:t>
            </a:r>
            <a:r>
              <a:rPr lang="en-US" altLang="zh-CN" sz="2400">
                <a:sym typeface="+mn-ea"/>
              </a:rPr>
              <a:t>.</a:t>
            </a:r>
            <a:r>
              <a:rPr lang="zh-CN" altLang="en-US" sz="2400">
                <a:sym typeface="+mn-ea"/>
              </a:rPr>
              <a:t>１—１９９９。</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540000" y="2266315"/>
            <a:ext cx="7591425" cy="3956685"/>
          </a:xfrm>
          <a:prstGeom prst="rect">
            <a:avLst/>
          </a:prstGeom>
        </p:spPr>
      </p:pic>
    </p:spTree>
    <p:custDataLst>
      <p:tags r:id="rId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⑥调节支承, 其适用于工件支承空间比较紧凑的情况。 标准代号为JB/T８０２６</a:t>
            </a:r>
            <a:r>
              <a:rPr lang="en-US" altLang="zh-CN" sz="2400">
                <a:sym typeface="+mn-ea"/>
              </a:rPr>
              <a:t>.</a:t>
            </a:r>
            <a:r>
              <a:rPr lang="zh-CN" altLang="en-US" sz="2400">
                <a:sym typeface="+mn-ea"/>
              </a:rPr>
              <a:t>４—１９９９。</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098800" y="2406015"/>
            <a:ext cx="7591425" cy="3956685"/>
          </a:xfrm>
          <a:prstGeom prst="rect">
            <a:avLst/>
          </a:prstGeom>
        </p:spPr>
      </p:pic>
    </p:spTree>
    <p:custDataLst>
      <p:tags r:id="rId5"/>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⑦顶压支承, 其一般用作重载下的支承, 标准代号为JB/T８０２６</a:t>
            </a:r>
            <a:r>
              <a:rPr lang="en-US" altLang="zh-CN" sz="2400">
                <a:sym typeface="+mn-ea"/>
              </a:rPr>
              <a:t>.</a:t>
            </a:r>
            <a:r>
              <a:rPr lang="zh-CN" altLang="en-US" sz="2400">
                <a:sym typeface="+mn-ea"/>
              </a:rPr>
              <a:t>２—１９９９。</a:t>
            </a: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098800" y="2406015"/>
            <a:ext cx="7591425" cy="3956685"/>
          </a:xfrm>
          <a:prstGeom prst="rect">
            <a:avLst/>
          </a:prstGeom>
        </p:spPr>
      </p:pic>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精基准平面定位元件</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对于精基准平面的定位, 由于经过切削加工后的表面比较平整、光滑, 因此, 其定位精度较高. 通常可采用夹具体平面、 支承板、 平头支承钉和非标准结构支承板等进行定位. 常见精基准平面定位元件如图１</a:t>
            </a:r>
            <a:r>
              <a:rPr lang="en-US" sz="2400">
                <a:sym typeface="+mn-ea"/>
              </a:rPr>
              <a:t>.</a:t>
            </a:r>
            <a:r>
              <a:rPr sz="2400">
                <a:sym typeface="+mn-ea"/>
              </a:rPr>
              <a:t>１８所示</a:t>
            </a:r>
            <a:r>
              <a:rPr lang="zh-CN" sz="2400">
                <a:sym typeface="+mn-ea"/>
              </a:rPr>
              <a:t>。</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917190" y="3506470"/>
            <a:ext cx="7529195" cy="3218815"/>
          </a:xfrm>
          <a:prstGeom prst="rect">
            <a:avLst/>
          </a:prstGeom>
        </p:spPr>
      </p:pic>
    </p:spTree>
    <p:custDataLst>
      <p:tags r:id="rId5"/>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①A 型为平面型支承板, 其结构简单, 表面平滑, 对工件的移动不会造成阻碍, 但其螺钉安装沉孔处易残存切屑且不易清理. 所以, 这种支承板多用于工件的侧面、 顶面及不易存屑方向上的定位 [图１</a:t>
            </a:r>
            <a:r>
              <a:rPr lang="en-US" sz="2400">
                <a:sym typeface="+mn-ea"/>
              </a:rPr>
              <a:t>.</a:t>
            </a:r>
            <a:r>
              <a:rPr sz="2400">
                <a:sym typeface="+mn-ea"/>
              </a:rPr>
              <a:t>１８ (a) ]</a:t>
            </a:r>
            <a:r>
              <a:rPr lang="zh-CN" sz="2400">
                <a:sym typeface="+mn-ea"/>
              </a:rPr>
              <a:t>。</a:t>
            </a:r>
            <a:endParaRPr lang="zh-CN" sz="2400">
              <a:sym typeface="+mn-ea"/>
            </a:endParaRPr>
          </a:p>
        </p:txBody>
      </p:sp>
      <p:pic>
        <p:nvPicPr>
          <p:cNvPr id="5" name="图片 4"/>
          <p:cNvPicPr>
            <a:picLocks noChangeAspect="1"/>
          </p:cNvPicPr>
          <p:nvPr>
            <p:custDataLst>
              <p:tags r:id="rId3"/>
            </p:custDataLst>
          </p:nvPr>
        </p:nvPicPr>
        <p:blipFill>
          <a:blip r:embed="rId4"/>
          <a:stretch>
            <a:fillRect/>
          </a:stretch>
        </p:blipFill>
        <p:spPr>
          <a:xfrm>
            <a:off x="2331085" y="3049270"/>
            <a:ext cx="8909050" cy="3808730"/>
          </a:xfrm>
          <a:prstGeom prst="rect">
            <a:avLst/>
          </a:prstGeom>
        </p:spPr>
      </p:pic>
    </p:spTree>
    <p:custDataLst>
      <p:tags r:id="rId5"/>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②B型支承板为带屑槽式支承板, 它在 A 型支承板基础上做了改进, 表面上开出４５°的容屑槽, 并把螺钉沉孔设置到容屑槽中, 使支承板的工作面上难以存留残屑</a:t>
            </a:r>
            <a:r>
              <a:rPr lang="zh-CN" sz="2400">
                <a:sym typeface="+mn-ea"/>
              </a:rPr>
              <a:t>。</a:t>
            </a:r>
            <a:r>
              <a:rPr sz="2400">
                <a:sym typeface="+mn-ea"/>
              </a:rPr>
              <a:t> 此种结构有利于清屑,即使工件的表面上粘有碎屑, 也会由于工件与支承板的相对运动而被槽边刮除, 使切屑难以进入定位面 [图１</a:t>
            </a:r>
            <a:r>
              <a:rPr lang="en-US" sz="2400">
                <a:sym typeface="+mn-ea"/>
              </a:rPr>
              <a:t>.</a:t>
            </a:r>
            <a:r>
              <a:rPr sz="2400">
                <a:sym typeface="+mn-ea"/>
              </a:rPr>
              <a:t>１８ (b) ]</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917190" y="3341370"/>
            <a:ext cx="7529195" cy="3218815"/>
          </a:xfrm>
          <a:prstGeom prst="rect">
            <a:avLst/>
          </a:prstGeom>
        </p:spPr>
      </p:pic>
    </p:spTree>
    <p:custDataLst>
      <p:tags r:id="rId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３) 辅助支承</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为提高工件的安装刚度及稳定性, 防止工件的切削振动及变形, 或者为工件的预定位而设置的非正式定位支承称为辅助支承</a:t>
            </a:r>
            <a:r>
              <a:rPr lang="zh-CN" sz="2400">
                <a:sym typeface="+mn-ea"/>
              </a:rPr>
              <a:t>，</a:t>
            </a:r>
            <a:r>
              <a:rPr sz="2400">
                <a:sym typeface="+mn-ea"/>
              </a:rPr>
              <a:t> 辅助支承不起定位作用, 即不消除工件的不定度</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5572125" y="2827020"/>
            <a:ext cx="5340350" cy="3778250"/>
          </a:xfrm>
          <a:prstGeom prst="rect">
            <a:avLst/>
          </a:prstGeom>
        </p:spPr>
      </p:pic>
    </p:spTree>
    <p:custDataLst>
      <p:tags r:id="rId5"/>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４) 自位支承</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自位支承是指能够根据工件实际表面情况自动调整支承方向和接触部位的浮动支承</a:t>
            </a:r>
            <a:r>
              <a:rPr lang="zh-CN" sz="2400">
                <a:sym typeface="+mn-ea"/>
              </a:rPr>
              <a:t>。</a:t>
            </a:r>
            <a:r>
              <a:rPr sz="2400">
                <a:sym typeface="+mn-ea"/>
              </a:rPr>
              <a:t> 自位支承有浮动球面、 摆动杠杆、 滑动斜面等结构</a:t>
            </a:r>
            <a:r>
              <a:rPr lang="zh-CN" sz="2400">
                <a:sym typeface="+mn-ea"/>
              </a:rPr>
              <a:t>。</a:t>
            </a:r>
            <a:r>
              <a:rPr sz="2400">
                <a:sym typeface="+mn-ea"/>
              </a:rPr>
              <a:t> 自位支承具有如下作用: 保证不同接触条件下的稳固接触, 提高工件安装稳定性; 增大支承点的局部刚度; 消除重复定位所造成的夹紧弹性变形</a:t>
            </a:r>
            <a:r>
              <a:rPr lang="zh-CN" sz="2400">
                <a:sym typeface="+mn-ea"/>
              </a:rPr>
              <a:t>。</a:t>
            </a:r>
            <a:r>
              <a:rPr sz="2400">
                <a:sym typeface="+mn-ea"/>
              </a:rPr>
              <a:t>它适合各类复杂曲面的点定位</a:t>
            </a:r>
            <a:r>
              <a:rPr lang="zh-CN" sz="2400">
                <a:sym typeface="+mn-ea"/>
              </a:rPr>
              <a:t>。</a:t>
            </a:r>
            <a:endParaRPr lang="zh-CN" sz="2400">
              <a:sym typeface="+mn-ea"/>
            </a:endParaRPr>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球面副浮动结构 (图１</a:t>
            </a:r>
            <a:r>
              <a:rPr lang="en-US" sz="2400">
                <a:sym typeface="+mn-ea"/>
              </a:rPr>
              <a:t>.</a:t>
            </a:r>
            <a:r>
              <a:rPr sz="2400">
                <a:sym typeface="+mn-ea"/>
              </a:rPr>
              <a:t>２０): 该结构利用凹球面座与浮动头凸球面相接触, 接触应力较小,耐磨损, 适用于承受大荷载. 但浮动头的摩擦较大, 摆动灵敏度差, 而且内外球面副的制造较困难</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4493895" y="2866390"/>
            <a:ext cx="5210175" cy="3567430"/>
          </a:xfrm>
          <a:prstGeom prst="rect">
            <a:avLst/>
          </a:prstGeom>
        </p:spPr>
      </p:pic>
    </p:spTree>
    <p:custDataLst>
      <p:tags r:id="rId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球面锥座式浮动结构 (图１</a:t>
            </a:r>
            <a:r>
              <a:rPr lang="en-US" sz="2400">
                <a:sym typeface="+mn-ea"/>
              </a:rPr>
              <a:t>.</a:t>
            </a:r>
            <a:r>
              <a:rPr sz="2400">
                <a:sym typeface="+mn-ea"/>
              </a:rPr>
              <a:t>２１): 与球面副浮动结构相比, 该结构制造工艺简单, 且对凸球面的制造精度要求也不高, 接触形式为环面接触或线接触, 摆动灵敏性好. 但其接触应力较大,易于磨损, 多用于轻载情况下的高精度定位</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860800" y="2811145"/>
            <a:ext cx="5983605" cy="3970655"/>
          </a:xfrm>
          <a:prstGeom prst="rect">
            <a:avLst/>
          </a:prstGeom>
        </p:spPr>
      </p:pic>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custDataLst>
              <p:tags r:id="rId1"/>
            </p:custDataLst>
          </p:nvPr>
        </p:nvSpPr>
        <p:spPr>
          <a:xfrm rot="19440000" flipH="1">
            <a:off x="1369060" y="92456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grpSp>
        <p:nvGrpSpPr>
          <p:cNvPr id="82" name="组合 81"/>
          <p:cNvGrpSpPr/>
          <p:nvPr>
            <p:custDataLst>
              <p:tags r:id="rId2"/>
            </p:custDataLst>
          </p:nvPr>
        </p:nvGrpSpPr>
        <p:grpSpPr>
          <a:xfrm>
            <a:off x="11089005" y="930275"/>
            <a:ext cx="406400" cy="126365"/>
            <a:chOff x="11583" y="3035"/>
            <a:chExt cx="1404" cy="436"/>
          </a:xfrm>
        </p:grpSpPr>
        <p:sp>
          <p:nvSpPr>
            <p:cNvPr id="83" name="椭圆 82"/>
            <p:cNvSpPr/>
            <p:nvPr>
              <p:custDataLst>
                <p:tags r:id="rId3"/>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同心圆 83"/>
            <p:cNvSpPr/>
            <p:nvPr>
              <p:custDataLst>
                <p:tags r:id="rId4"/>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同心圆 84"/>
            <p:cNvSpPr/>
            <p:nvPr>
              <p:custDataLst>
                <p:tags r:id="rId5"/>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矩形 4"/>
          <p:cNvSpPr/>
          <p:nvPr>
            <p:custDataLst>
              <p:tags r:id="rId6"/>
            </p:custDataLst>
          </p:nvPr>
        </p:nvSpPr>
        <p:spPr>
          <a:xfrm>
            <a:off x="-13652" y="-139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或者 5"/>
          <p:cNvSpPr/>
          <p:nvPr>
            <p:custDataLst>
              <p:tags r:id="rId7"/>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或者 6"/>
          <p:cNvSpPr/>
          <p:nvPr>
            <p:custDataLst>
              <p:tags r:id="rId8"/>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9"/>
            </p:custDataLst>
          </p:nvPr>
        </p:nvSpPr>
        <p:spPr>
          <a:xfrm>
            <a:off x="1302224" y="43708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2" name="文本框 1"/>
          <p:cNvSpPr txBox="1"/>
          <p:nvPr/>
        </p:nvSpPr>
        <p:spPr>
          <a:xfrm>
            <a:off x="1086485" y="1330960"/>
            <a:ext cx="10615295" cy="2861310"/>
          </a:xfrm>
          <a:prstGeom prst="rect">
            <a:avLst/>
          </a:prstGeom>
          <a:noFill/>
        </p:spPr>
        <p:txBody>
          <a:bodyPr wrap="square" rtlCol="0" anchor="t">
            <a:spAutoFit/>
          </a:bodyPr>
          <a:p>
            <a:pPr marL="0" indent="266700" defTabSz="266700">
              <a:lnSpc>
                <a:spcPct val="150000"/>
              </a:lnSpc>
              <a:spcAft>
                <a:spcPct val="0"/>
              </a:spcAft>
            </a:pPr>
            <a:r>
              <a:rPr lang="zh-CN" altLang="en-US" sz="2400">
                <a:latin typeface="+mj-ea"/>
                <a:ea typeface="+mj-ea"/>
                <a:sym typeface="+mn-ea"/>
              </a:rPr>
              <a:t>工件在未进行定位前, 其在空间的位置是不确定的, 这种不确定性称为自由度。 从运动学角度分析, 一个自由刚体在空间上可能会有６个自由度的变动。 可以看出, 工件在空间的位置是不确定的, 它既可以沿 X、 Y、 Z 三个坐标轴移动, 称为移动自由度, 分别表示为 </a:t>
            </a:r>
            <a:r>
              <a:rPr lang="en-US" altLang="zh-CN" sz="2400">
                <a:latin typeface="+mj-ea"/>
                <a:ea typeface="+mj-ea"/>
                <a:sym typeface="+mn-ea"/>
              </a:rPr>
              <a:t>                  </a:t>
            </a:r>
            <a:r>
              <a:rPr lang="zh-CN" altLang="en-US" sz="2400">
                <a:latin typeface="+mj-ea"/>
                <a:ea typeface="+mj-ea"/>
                <a:sym typeface="+mn-ea"/>
              </a:rPr>
              <a:t> ; ，又可以绕 X、 Y、 Z 三个坐标轴转动, 称为旋转自由度, 分别表示为</a:t>
            </a:r>
            <a:r>
              <a:rPr lang="en-US" altLang="zh-CN" sz="2400">
                <a:latin typeface="+mj-ea"/>
                <a:ea typeface="+mj-ea"/>
                <a:sym typeface="+mn-ea"/>
              </a:rPr>
              <a:t>                           </a:t>
            </a:r>
            <a:r>
              <a:rPr lang="zh-CN" altLang="en-US" sz="2400">
                <a:latin typeface="+mj-ea"/>
                <a:ea typeface="+mj-ea"/>
                <a:sym typeface="+mn-ea"/>
              </a:rPr>
              <a:t> 。</a:t>
            </a:r>
            <a:endParaRPr lang="zh-CN" altLang="en-US" sz="2400">
              <a:latin typeface="+mj-ea"/>
              <a:ea typeface="+mj-ea"/>
              <a:sym typeface="+mn-ea"/>
            </a:endParaRPr>
          </a:p>
        </p:txBody>
      </p:sp>
      <p:pic>
        <p:nvPicPr>
          <p:cNvPr id="4" name="图片 3"/>
          <p:cNvPicPr>
            <a:picLocks noChangeAspect="1"/>
          </p:cNvPicPr>
          <p:nvPr>
            <p:custDataLst>
              <p:tags r:id="rId10"/>
            </p:custDataLst>
          </p:nvPr>
        </p:nvPicPr>
        <p:blipFill>
          <a:blip r:embed="rId11"/>
          <a:stretch>
            <a:fillRect/>
          </a:stretch>
        </p:blipFill>
        <p:spPr>
          <a:xfrm>
            <a:off x="5162550" y="3159760"/>
            <a:ext cx="1866900" cy="523875"/>
          </a:xfrm>
          <a:prstGeom prst="rect">
            <a:avLst/>
          </a:prstGeom>
        </p:spPr>
      </p:pic>
      <p:pic>
        <p:nvPicPr>
          <p:cNvPr id="9" name="图片 8"/>
          <p:cNvPicPr>
            <a:picLocks noChangeAspect="1"/>
          </p:cNvPicPr>
          <p:nvPr>
            <p:custDataLst>
              <p:tags r:id="rId12"/>
            </p:custDataLst>
          </p:nvPr>
        </p:nvPicPr>
        <p:blipFill>
          <a:blip r:embed="rId13"/>
          <a:stretch>
            <a:fillRect/>
          </a:stretch>
        </p:blipFill>
        <p:spPr>
          <a:xfrm>
            <a:off x="5824220" y="3695065"/>
            <a:ext cx="2362200" cy="533400"/>
          </a:xfrm>
          <a:prstGeom prst="rect">
            <a:avLst/>
          </a:prstGeom>
        </p:spPr>
      </p:pic>
      <p:pic>
        <p:nvPicPr>
          <p:cNvPr id="870404" name="图片 870403" descr="1d4"/>
          <p:cNvPicPr>
            <a:picLocks noChangeAspect="1"/>
          </p:cNvPicPr>
          <p:nvPr>
            <p:custDataLst>
              <p:tags r:id="rId14"/>
            </p:custDataLst>
          </p:nvPr>
        </p:nvPicPr>
        <p:blipFill>
          <a:blip r:embed="rId15"/>
          <a:srcRect t="4977" b="5847"/>
          <a:stretch>
            <a:fillRect/>
          </a:stretch>
        </p:blipFill>
        <p:spPr>
          <a:xfrm>
            <a:off x="8100695" y="4228465"/>
            <a:ext cx="3901440" cy="2303145"/>
          </a:xfrm>
          <a:prstGeom prst="rect">
            <a:avLst/>
          </a:prstGeom>
          <a:noFill/>
          <a:ln w="9525">
            <a:noFill/>
          </a:ln>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摆动杠杆式浮动结构 (图１</a:t>
            </a:r>
            <a:r>
              <a:rPr lang="en-US" sz="2400">
                <a:sym typeface="+mn-ea"/>
              </a:rPr>
              <a:t>.</a:t>
            </a:r>
            <a:r>
              <a:rPr sz="2400">
                <a:sym typeface="+mn-ea"/>
              </a:rPr>
              <a:t>２２): 由于该结构简单, 制造方便, 被广泛应用于各类浮动定位及浮动夹紧</a:t>
            </a:r>
            <a:r>
              <a:rPr lang="zh-CN" sz="2400">
                <a:sym typeface="+mn-ea"/>
              </a:rPr>
              <a:t>。</a:t>
            </a:r>
            <a:r>
              <a:rPr sz="2400">
                <a:sym typeface="+mn-ea"/>
              </a:rPr>
              <a:t>但其只适用于一个方向的转动浮动</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765550" y="2243455"/>
            <a:ext cx="4292600" cy="4474845"/>
          </a:xfrm>
          <a:prstGeom prst="rect">
            <a:avLst/>
          </a:prstGeom>
        </p:spPr>
      </p:pic>
    </p:spTree>
    <p:custDataLst>
      <p:tags r:id="rId5"/>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以孔定位的定位元件</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工件以圆柱孔定位也是普遍使用的定位方式, 其实质是中心定位. 由</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于是中心定位, 因此要求作为定位的工件孔基准面具有较高的精度. 工件以中心定位的具体方式有定位销、 定 位 插 销、 定 位 轴 和 心 轴 等 与 孔 配 合 来 实现</a:t>
            </a:r>
            <a:r>
              <a:rPr lang="zh-CN" sz="2400">
                <a:sym typeface="+mn-ea"/>
              </a:rPr>
              <a:t>。</a:t>
            </a:r>
            <a:r>
              <a:rPr sz="2400">
                <a:sym typeface="+mn-ea"/>
              </a:rPr>
              <a:t> 常见以孔定位的定位元件如图１</a:t>
            </a:r>
            <a:r>
              <a:rPr lang="en-US" sz="2400">
                <a:sym typeface="+mn-ea"/>
              </a:rPr>
              <a:t>.</a:t>
            </a:r>
            <a:r>
              <a:rPr sz="2400">
                <a:sym typeface="+mn-ea"/>
              </a:rPr>
              <a:t>２３所示</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929890" y="3883025"/>
            <a:ext cx="6051550" cy="2974975"/>
          </a:xfrm>
          <a:prstGeom prst="rect">
            <a:avLst/>
          </a:prstGeom>
        </p:spPr>
      </p:pic>
    </p:spTree>
    <p:custDataLst>
      <p:tags r:id="rId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１) 定位销类定位元件</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定位销类定位元件主要用于箱壳类和盖板类工件以圆柱孔作为定位表面时,是最常用的夹具定位元件. 对于工件上较大尺寸 (D＞５０mm) 的定位孔, 圆柱销的尺寸及结构需要根据工件的定位要求及定位孔的尺寸公差带来具体确定;对于在常用尺寸范围 (D 为１~５０mm) 内的圆柱销,由于应用广泛, 均已标准化</a:t>
            </a:r>
            <a:r>
              <a:rPr lang="zh-CN" sz="2400">
                <a:sym typeface="+mn-ea"/>
              </a:rPr>
              <a:t>。</a:t>
            </a:r>
            <a:endParaRPr lang="zh-CN" sz="2400">
              <a:sym typeface="+mn-ea"/>
            </a:endParaRPr>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定位心轴 类 定 位 元 件</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定 位 心 轴 常 用 来 对内孔尺寸较大的套筒类、 盘类工件进行安装. 定位心轴的结构形式较多, 在大批量生产中, 应用较为广泛的典型结构有间隙配合心轴、 过盈配合心轴、 锥度心轴, 如图１</a:t>
            </a:r>
            <a:r>
              <a:rPr lang="en-US" sz="2400">
                <a:sym typeface="+mn-ea"/>
              </a:rPr>
              <a:t>.</a:t>
            </a:r>
            <a:r>
              <a:rPr sz="2400">
                <a:sym typeface="+mn-ea"/>
              </a:rPr>
              <a:t>２４所示</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181350" y="3543300"/>
            <a:ext cx="6139815" cy="3152140"/>
          </a:xfrm>
          <a:prstGeom prst="rect">
            <a:avLst/>
          </a:prstGeom>
        </p:spPr>
      </p:pic>
    </p:spTree>
    <p:custDataLst>
      <p:tags r:id="rId5"/>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①间隙配合心轴. 轴向尺寸较长的心轴以外圆柱面为工件的内孔提供定位安装的位置依据</a:t>
            </a:r>
            <a:r>
              <a:rPr lang="zh-CN" sz="2400">
                <a:sym typeface="+mn-ea"/>
              </a:rPr>
              <a:t>。</a:t>
            </a:r>
            <a:r>
              <a:rPr sz="2400">
                <a:sym typeface="+mn-ea"/>
              </a:rPr>
              <a:t> 心轴与工件内孔一般按h６、 g６、 f７来制造</a:t>
            </a:r>
            <a:r>
              <a:rPr lang="zh-CN" sz="2400">
                <a:sym typeface="+mn-ea"/>
              </a:rPr>
              <a:t>。</a:t>
            </a:r>
            <a:r>
              <a:rPr sz="2400">
                <a:sym typeface="+mn-ea"/>
              </a:rPr>
              <a:t> 由于工件与心轴间配合间隙的存在, 所以定心精度较差</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586990" y="2806700"/>
            <a:ext cx="7573010" cy="3888105"/>
          </a:xfrm>
          <a:prstGeom prst="rect">
            <a:avLst/>
          </a:prstGeom>
        </p:spPr>
      </p:pic>
    </p:spTree>
    <p:custDataLst>
      <p:tags r:id="rId5"/>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②过盈配合心轴</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心轴工作部分直径一般按r６来控制最大过盈量. 定心精度高是其最大特点, 但工件装卸不便, 若操作不当易损伤工件内孔. 另外, 切削力也不宜过大, 且对定位孔的尺寸精度要求较高</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586990" y="3302000"/>
            <a:ext cx="6772910" cy="3477260"/>
          </a:xfrm>
          <a:prstGeom prst="rect">
            <a:avLst/>
          </a:prstGeom>
        </p:spPr>
      </p:pic>
    </p:spTree>
    <p:custDataLst>
      <p:tags r:id="rId5"/>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③锥度心轴</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其作为一种标准心轴, 在高精度定位中应用广泛, 标准代号为JB/T１０１１６－１９９９</a:t>
            </a:r>
            <a:r>
              <a:rPr lang="zh-CN" sz="2400">
                <a:sym typeface="+mn-ea"/>
              </a:rPr>
              <a:t>。</a:t>
            </a:r>
            <a:r>
              <a:rPr sz="2400">
                <a:sym typeface="+mn-ea"/>
              </a:rPr>
              <a:t> 但当整批工件内孔尺寸公差较大时, 会造成不同工件在心轴上楔紧后的轴向安装位置有较大的差异</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586990" y="3289300"/>
            <a:ext cx="6772910" cy="3477260"/>
          </a:xfrm>
          <a:prstGeom prst="rect">
            <a:avLst/>
          </a:prstGeom>
        </p:spPr>
      </p:pic>
    </p:spTree>
    <p:custDataLst>
      <p:tags r:id="rId5"/>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879475" y="1045210"/>
            <a:ext cx="6117590"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３) 锥销</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锥 销 是 工 件 的 圆 柱 孔 和 圆 锥 孔 的 定 位 依 据, 它 有 顶 尖 (图 １</a:t>
            </a:r>
            <a:r>
              <a:rPr lang="en-US" sz="2400">
                <a:sym typeface="+mn-ea"/>
              </a:rPr>
              <a:t>.</a:t>
            </a:r>
            <a:r>
              <a:rPr sz="2400">
                <a:sym typeface="+mn-ea"/>
              </a:rPr>
              <a:t>２５) 和 圆 锥 销(图１</a:t>
            </a:r>
            <a:r>
              <a:rPr lang="en-US" sz="2400">
                <a:sym typeface="+mn-ea"/>
              </a:rPr>
              <a:t>.</a:t>
            </a:r>
            <a:r>
              <a:rPr sz="2400">
                <a:sym typeface="+mn-ea"/>
              </a:rPr>
              <a:t>２６) 两类</a:t>
            </a:r>
            <a:r>
              <a:rPr lang="zh-CN" sz="2400">
                <a:sym typeface="+mn-ea"/>
              </a:rPr>
              <a:t>。</a:t>
            </a:r>
            <a:r>
              <a:rPr sz="2400">
                <a:sym typeface="+mn-ea"/>
              </a:rPr>
              <a:t> </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6848475" y="1593215"/>
            <a:ext cx="5159375" cy="1835785"/>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5936615" y="3897630"/>
            <a:ext cx="6255385" cy="1851660"/>
          </a:xfrm>
          <a:prstGeom prst="rect">
            <a:avLst/>
          </a:prstGeom>
        </p:spPr>
      </p:pic>
      <p:pic>
        <p:nvPicPr>
          <p:cNvPr id="-2147482563" name="图片 -2147482564" descr="E:\1孙喜兵（常高技)\1教学\教学研究\教材\机床夹具教材（洪老师）\机床夹具（第四版）（11.3.5,一校）50\2z18.tif"/>
          <p:cNvPicPr>
            <a:picLocks noChangeAspect="1"/>
          </p:cNvPicPr>
          <p:nvPr>
            <p:custDataLst>
              <p:tags r:id="rId7"/>
            </p:custDataLst>
          </p:nvPr>
        </p:nvPicPr>
        <p:blipFill>
          <a:blip r:embed="rId8">
            <a:lum/>
          </a:blip>
          <a:stretch>
            <a:fillRect/>
          </a:stretch>
        </p:blipFill>
        <p:spPr>
          <a:xfrm>
            <a:off x="854075" y="3428683"/>
            <a:ext cx="4808220" cy="2124075"/>
          </a:xfrm>
          <a:prstGeom prst="rect">
            <a:avLst/>
          </a:prstGeom>
          <a:noFill/>
          <a:ln w="9525">
            <a:noFill/>
          </a:ln>
        </p:spPr>
      </p:pic>
      <p:pic>
        <p:nvPicPr>
          <p:cNvPr id="7" name="图片 6"/>
          <p:cNvPicPr>
            <a:picLocks noChangeAspect="1"/>
          </p:cNvPicPr>
          <p:nvPr>
            <p:custDataLst>
              <p:tags r:id="rId9"/>
            </p:custDataLst>
          </p:nvPr>
        </p:nvPicPr>
        <p:blipFill>
          <a:blip r:embed="rId10"/>
          <a:srcRect b="45690"/>
          <a:stretch>
            <a:fillRect/>
          </a:stretch>
        </p:blipFill>
        <p:spPr>
          <a:xfrm>
            <a:off x="676275" y="5660390"/>
            <a:ext cx="5419725" cy="600075"/>
          </a:xfrm>
          <a:prstGeom prst="rect">
            <a:avLst/>
          </a:prstGeom>
        </p:spPr>
      </p:pic>
    </p:spTree>
    <p:custDataLst>
      <p:tags r:id="rId1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各种不同类型的普通顶尖及内拨顶尖广泛地应用于车床、 磨床、 铣床等机床上, 完成对各类工件孔的定位</a:t>
            </a:r>
            <a:r>
              <a:rPr lang="zh-CN" sz="2400">
                <a:sym typeface="+mn-ea"/>
              </a:rPr>
              <a:t>。</a:t>
            </a:r>
            <a:r>
              <a:rPr sz="2400">
                <a:sym typeface="+mn-ea"/>
              </a:rPr>
              <a:t>夹具标准内拨顶尖 [图１</a:t>
            </a:r>
            <a:r>
              <a:rPr lang="en-US" sz="2400">
                <a:sym typeface="+mn-ea"/>
              </a:rPr>
              <a:t>.</a:t>
            </a:r>
            <a:r>
              <a:rPr sz="2400">
                <a:sym typeface="+mn-ea"/>
              </a:rPr>
              <a:t>２５ (a) ] 标准代号为JB/T１０１１７</a:t>
            </a:r>
            <a:r>
              <a:rPr lang="en-US" sz="2400">
                <a:sym typeface="+mn-ea"/>
              </a:rPr>
              <a:t>.</a:t>
            </a:r>
            <a:r>
              <a:rPr sz="2400">
                <a:sym typeface="+mn-ea"/>
              </a:rPr>
              <a:t>１－１９９９, 夹具标准夹持式内拨顶尖 [图１</a:t>
            </a:r>
            <a:r>
              <a:rPr lang="en-US" sz="2400">
                <a:sym typeface="+mn-ea"/>
              </a:rPr>
              <a:t>.</a:t>
            </a:r>
            <a:r>
              <a:rPr sz="2400">
                <a:sym typeface="+mn-ea"/>
              </a:rPr>
              <a:t>２５ (b) ] 标准代号为JB/T１０１１７</a:t>
            </a:r>
            <a:r>
              <a:rPr lang="en-US" sz="2400">
                <a:sym typeface="+mn-ea"/>
              </a:rPr>
              <a:t>.</a:t>
            </a:r>
            <a:r>
              <a:rPr sz="2400">
                <a:sym typeface="+mn-ea"/>
              </a:rPr>
              <a:t>２－１９９９</a:t>
            </a:r>
            <a:r>
              <a:rPr lang="zh-CN" sz="2400">
                <a:sym typeface="+mn-ea"/>
              </a:rPr>
              <a:t>。</a:t>
            </a:r>
            <a:endParaRPr lang="zh-CN"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lang="zh-CN" altLang="en-US"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219075" y="3913505"/>
            <a:ext cx="5159375" cy="1835785"/>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5555615" y="3745230"/>
            <a:ext cx="6255385" cy="1851660"/>
          </a:xfrm>
          <a:prstGeom prst="rect">
            <a:avLst/>
          </a:prstGeom>
        </p:spPr>
      </p:pic>
    </p:spTree>
    <p:custDataLst>
      <p:tags r:id="rId7"/>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2228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各种不同类型的普通顶尖及内拨顶尖广泛地应用于车床、 磨床、 铣床等机床上, 完成对各类工件孔的定位</a:t>
            </a:r>
            <a:r>
              <a:rPr lang="zh-CN" sz="2400">
                <a:sym typeface="+mn-ea"/>
              </a:rPr>
              <a:t>。</a:t>
            </a:r>
            <a:r>
              <a:rPr sz="2400">
                <a:sym typeface="+mn-ea"/>
              </a:rPr>
              <a:t>夹具标准内拨顶尖 [图１</a:t>
            </a:r>
            <a:r>
              <a:rPr lang="en-US" sz="2400">
                <a:sym typeface="+mn-ea"/>
              </a:rPr>
              <a:t>.</a:t>
            </a:r>
            <a:r>
              <a:rPr sz="2400">
                <a:sym typeface="+mn-ea"/>
              </a:rPr>
              <a:t>２５ (a) ] 标准代号为JB/T１０１１７</a:t>
            </a:r>
            <a:r>
              <a:rPr lang="en-US" sz="2400">
                <a:sym typeface="+mn-ea"/>
              </a:rPr>
              <a:t>.</a:t>
            </a:r>
            <a:r>
              <a:rPr sz="2400">
                <a:sym typeface="+mn-ea"/>
              </a:rPr>
              <a:t>１－１９９９, 夹具标准夹持式内拨顶尖 [图１</a:t>
            </a:r>
            <a:r>
              <a:rPr lang="en-US" sz="2400">
                <a:sym typeface="+mn-ea"/>
              </a:rPr>
              <a:t>.</a:t>
            </a:r>
            <a:r>
              <a:rPr sz="2400">
                <a:sym typeface="+mn-ea"/>
              </a:rPr>
              <a:t>２５ (b) ] 标准代号为JB/T１０１１７</a:t>
            </a:r>
            <a:r>
              <a:rPr lang="en-US" sz="2400">
                <a:sym typeface="+mn-ea"/>
              </a:rPr>
              <a:t>.</a:t>
            </a:r>
            <a:r>
              <a:rPr sz="2400">
                <a:sym typeface="+mn-ea"/>
              </a:rPr>
              <a:t>２－１９９９</a:t>
            </a:r>
            <a:r>
              <a:rPr lang="zh-CN" sz="2400">
                <a:sym typeface="+mn-ea"/>
              </a:rPr>
              <a:t>。</a:t>
            </a:r>
            <a:endParaRPr lang="zh-CN" sz="2400">
              <a:sym typeface="+mn-ea"/>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313264"/>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886460" y="1052195"/>
            <a:ext cx="6243955" cy="563118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要使工件在空间上有一个确定的位置, 就必须设置相应的６个约束,以限制工件的６个自由度。如果对工件的６个自由度都加以约束, 工件在空间的位置也就完全固定下来。 因此, 定位实际上就是约束工件的自由度。</a:t>
            </a:r>
            <a:endParaRPr lang="zh-CN" altLang="en-US" sz="2400"/>
          </a:p>
          <a:p>
            <a:pPr indent="609600" fontAlgn="auto">
              <a:lnSpc>
                <a:spcPct val="150000"/>
              </a:lnSpc>
              <a:extLst>
                <a:ext uri="{35155182-B16C-46BC-9424-99874614C6A1}">
                  <wpsdc:indentchars xmlns:wpsdc="http://www.wps.cn/officeDocument/2017/drawingmlCustomData" val="200" checksum="4158780845"/>
                </a:ext>
              </a:extLst>
            </a:pPr>
            <a:r>
              <a:rPr lang="zh-CN" altLang="en-US" sz="2400"/>
              <a:t>在对工件定位时, 通常是用一个支承点约束工件的一个自由度，合理地设置６个支承点就可以约束工件的６个自由度, 使工件完全固定在夹具的适当位置上, 这就是六点定位原理。</a:t>
            </a:r>
            <a:endParaRPr lang="zh-CN" altLang="en-US" sz="2400"/>
          </a:p>
        </p:txBody>
      </p:sp>
      <p:pic>
        <p:nvPicPr>
          <p:cNvPr id="5" name="六点定位">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7130415" y="1513205"/>
            <a:ext cx="4875530" cy="4161155"/>
          </a:xfrm>
          <a:prstGeom prst="rect">
            <a:avLst/>
          </a:prstGeom>
        </p:spPr>
      </p:pic>
    </p:spTree>
    <p:custDataLst>
      <p:tags r:id="rId6"/>
    </p:custDataLst>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４) 自动定心夹紧机构</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在机床夹具中, 广泛地应用着各种类型的自动定心夹紧机构</a:t>
            </a:r>
            <a:r>
              <a:rPr lang="zh-CN" sz="2400">
                <a:sym typeface="+mn-ea"/>
              </a:rPr>
              <a:t>。</a:t>
            </a:r>
            <a:r>
              <a:rPr sz="2400">
                <a:sym typeface="+mn-ea"/>
              </a:rPr>
              <a:t> 这类机构在对工件施行夹紧的过程中, 利用等量弹性变形或斜面、 杠杆等结构的等量移动原理, 对工件的回转内、 外表面实行自动定心定位, 如车、 磨夹具中广泛应用的各类弹性夹头</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3674745" y="3289300"/>
            <a:ext cx="5998845" cy="3718560"/>
          </a:xfrm>
          <a:prstGeom prst="rect">
            <a:avLst/>
          </a:prstGeom>
        </p:spPr>
      </p:pic>
    </p:spTree>
    <p:custDataLst>
      <p:tags r:id="rId5"/>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(３) 以外圆柱面定位的定位元件</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工件以外圆柱面定位时, 通常使用 V 形块或定位套等定位元件进行定位. 无论使用哪一种定位方式, 其定位原理都是对工件的中心进行定位, 即将工件的回转轴作为定位基准</a:t>
            </a:r>
            <a:r>
              <a:rPr lang="zh-CN" sz="2400">
                <a:sym typeface="+mn-ea"/>
              </a:rPr>
              <a:t>。</a:t>
            </a:r>
            <a:r>
              <a:rPr sz="2400">
                <a:sym typeface="+mn-ea"/>
              </a:rPr>
              <a:t> 常见以外圆柱面定位的定位元件如图１</a:t>
            </a:r>
            <a:r>
              <a:rPr lang="en-US" sz="2400">
                <a:sym typeface="+mn-ea"/>
              </a:rPr>
              <a:t>.</a:t>
            </a:r>
            <a:r>
              <a:rPr sz="2400">
                <a:sym typeface="+mn-ea"/>
              </a:rPr>
              <a:t>２８所示</a:t>
            </a:r>
            <a:r>
              <a:rPr lang="zh-CN" sz="2400">
                <a:sym typeface="+mn-ea"/>
              </a:rPr>
              <a:t>。</a:t>
            </a:r>
            <a:endParaRPr lang="zh-CN" sz="2400">
              <a:sym typeface="+mn-ea"/>
            </a:endParaRPr>
          </a:p>
        </p:txBody>
      </p:sp>
      <p:pic>
        <p:nvPicPr>
          <p:cNvPr id="5" name="图片 4"/>
          <p:cNvPicPr>
            <a:picLocks noChangeAspect="1"/>
          </p:cNvPicPr>
          <p:nvPr>
            <p:custDataLst>
              <p:tags r:id="rId3"/>
            </p:custDataLst>
          </p:nvPr>
        </p:nvPicPr>
        <p:blipFill>
          <a:blip r:embed="rId4"/>
          <a:stretch>
            <a:fillRect/>
          </a:stretch>
        </p:blipFill>
        <p:spPr>
          <a:xfrm>
            <a:off x="1012825" y="3511550"/>
            <a:ext cx="9658350" cy="3254375"/>
          </a:xfrm>
          <a:prstGeom prst="rect">
            <a:avLst/>
          </a:prstGeom>
        </p:spPr>
      </p:pic>
    </p:spTree>
    <p:custDataLst>
      <p:tags r:id="rId5"/>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8679" y="1919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4.</a:t>
            </a:r>
            <a:r>
              <a:rPr lang="zh-CN" altLang="en-US">
                <a:latin typeface="Arial" panose="020B0604020202020204" pitchFamily="34" charset="0"/>
                <a:ea typeface="微软雅黑" panose="020B0503020204020204" charset="-122"/>
                <a:sym typeface="+mn-ea"/>
              </a:rPr>
              <a:t>   定位元件</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612140" y="894080"/>
            <a:ext cx="1158049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在以外圆柱面作为定位基准面时, V 形块以其结构简单、 定位稳定可靠、 对中性好而获得广泛应用. 不论是局部的圆柱面还是完整的圆柱面, 利用 V 形块 (或 V 形结构) 都可以得到良好的定位安装效果</a:t>
            </a:r>
            <a:r>
              <a:rPr lang="zh-CN" sz="2400">
                <a:sym typeface="+mn-ea"/>
              </a:rPr>
              <a:t>。</a:t>
            </a:r>
            <a:r>
              <a:rPr sz="2400">
                <a:sym typeface="+mn-ea"/>
              </a:rPr>
              <a:t> 由于 V 形块定位同时利用成角度的两个斜面来约束工件, 所以定位的工件圆柱面的曲率中心始终被包含在 V 形块两工作斜面的对称中心平面内, 习惯上将其称为工件的对中性</a:t>
            </a:r>
            <a:r>
              <a:rPr lang="zh-CN" sz="2400">
                <a:sym typeface="+mn-ea"/>
              </a:rPr>
              <a:t>。</a:t>
            </a:r>
            <a:r>
              <a:rPr sz="2400">
                <a:sym typeface="+mn-ea"/>
              </a:rPr>
              <a:t> 所 以, 在 有 严 格 对 称 加 工 要 求 的 铣、 钻 工 序 中, 广 泛 应 用 各 种 V 形 块 作 为 定 位元件</a:t>
            </a:r>
            <a:r>
              <a:rPr lang="zh-CN" sz="2400">
                <a:sym typeface="+mn-ea"/>
              </a:rPr>
              <a:t>。</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常用 V 形块两工作斜面间的夹角一般有６０°、 ９０°、 １２０°三种, 其中９０°的 V 形块应用最多,其结构及规 格 尺 寸 均 已 标 准 化. 各 种 V 形 块 标 准 代 号 分 别 为 JB/T８０１８</a:t>
            </a:r>
            <a:r>
              <a:rPr lang="en-US" sz="2400">
                <a:sym typeface="+mn-ea"/>
              </a:rPr>
              <a:t>.</a:t>
            </a:r>
            <a:r>
              <a:rPr sz="2400">
                <a:sym typeface="+mn-ea"/>
              </a:rPr>
              <a:t>１－１９９９ (V 形 块) 、JB/T８０１８</a:t>
            </a:r>
            <a:r>
              <a:rPr lang="en-US" sz="2400">
                <a:sym typeface="+mn-ea"/>
              </a:rPr>
              <a:t>.</a:t>
            </a:r>
            <a:r>
              <a:rPr sz="2400">
                <a:sym typeface="+mn-ea"/>
              </a:rPr>
              <a:t>２－１９９９ (固定 V 形块) 、 JB/T８０１８</a:t>
            </a:r>
            <a:r>
              <a:rPr lang="en-US" sz="2400">
                <a:sym typeface="+mn-ea"/>
              </a:rPr>
              <a:t>.</a:t>
            </a:r>
            <a:r>
              <a:rPr sz="2400">
                <a:sym typeface="+mn-ea"/>
              </a:rPr>
              <a:t>３－１９９９ (调整 V 形块) 、 JB/T８０１８</a:t>
            </a:r>
            <a:r>
              <a:rPr lang="en-US" sz="2400">
                <a:sym typeface="+mn-ea"/>
              </a:rPr>
              <a:t>.</a:t>
            </a:r>
            <a:r>
              <a:rPr sz="2400">
                <a:sym typeface="+mn-ea"/>
              </a:rPr>
              <a:t>４－１９９９(活动 V 形块) .</a:t>
            </a:r>
            <a:endParaRPr sz="2400">
              <a:sym typeface="+mn-ea"/>
            </a:endParaRPr>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058100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要使一批工件在夹具中占有准确的加工位置, 还必须对一批工件在夹具中定位的定位误差进行分析计算</a:t>
            </a:r>
            <a:r>
              <a:rPr lang="zh-CN" sz="2400">
                <a:sym typeface="+mn-ea"/>
              </a:rPr>
              <a:t>。</a:t>
            </a:r>
            <a:endParaRPr lang="zh-CN" sz="2400">
              <a:sym typeface="+mn-ea"/>
            </a:endParaRPr>
          </a:p>
        </p:txBody>
      </p:sp>
      <p:pic>
        <p:nvPicPr>
          <p:cNvPr id="15366" name="图片 1" descr="工序尺寸"/>
          <p:cNvPicPr>
            <a:picLocks noChangeAspect="1"/>
          </p:cNvPicPr>
          <p:nvPr>
            <p:custDataLst>
              <p:tags r:id="rId3"/>
            </p:custDataLst>
          </p:nvPr>
        </p:nvPicPr>
        <p:blipFill>
          <a:blip r:embed="rId4"/>
          <a:srcRect t="27420" r="53083"/>
          <a:stretch>
            <a:fillRect/>
          </a:stretch>
        </p:blipFill>
        <p:spPr>
          <a:xfrm>
            <a:off x="1908810" y="3404235"/>
            <a:ext cx="3222625" cy="2727960"/>
          </a:xfrm>
          <a:prstGeom prst="rect">
            <a:avLst/>
          </a:prstGeom>
          <a:noFill/>
          <a:ln w="9525">
            <a:noFill/>
          </a:ln>
        </p:spPr>
      </p:pic>
      <p:sp>
        <p:nvSpPr>
          <p:cNvPr id="6" name="文本框 5"/>
          <p:cNvSpPr txBox="1"/>
          <p:nvPr>
            <p:custDataLst>
              <p:tags r:id="rId5"/>
            </p:custDataLst>
          </p:nvPr>
        </p:nvSpPr>
        <p:spPr>
          <a:xfrm>
            <a:off x="6087745" y="2740025"/>
            <a:ext cx="4222115" cy="460375"/>
          </a:xfrm>
          <a:prstGeom prst="rect">
            <a:avLst/>
          </a:prstGeom>
          <a:noFill/>
          <a:ln w="9525">
            <a:noFill/>
          </a:ln>
        </p:spPr>
        <p:txBody>
          <a:bodyPr wrap="square" anchor="t" anchorCtr="0">
            <a:spAutoFit/>
          </a:bodyPr>
          <a:p>
            <a:r>
              <a:rPr lang="zh-CN" altLang="en-US" sz="2400" b="1">
                <a:solidFill>
                  <a:srgbClr val="002060"/>
                </a:solidFill>
                <a:latin typeface="方正舒体" panose="02010601030101010101" pitchFamily="2" charset="-122"/>
                <a:ea typeface="方正舒体" panose="02010601030101010101" pitchFamily="2" charset="-122"/>
              </a:rPr>
              <a:t>定位误差是哪个尺寸的误差？</a:t>
            </a:r>
            <a:endParaRPr lang="zh-CN" altLang="en-US" sz="2400" b="1">
              <a:solidFill>
                <a:srgbClr val="002060"/>
              </a:solidFill>
              <a:latin typeface="方正舒体" panose="02010601030101010101" pitchFamily="2" charset="-122"/>
              <a:ea typeface="方正舒体" panose="02010601030101010101" pitchFamily="2" charset="-122"/>
            </a:endParaRPr>
          </a:p>
        </p:txBody>
      </p:sp>
      <p:grpSp>
        <p:nvGrpSpPr>
          <p:cNvPr id="17" name="组合 16"/>
          <p:cNvGrpSpPr/>
          <p:nvPr/>
        </p:nvGrpSpPr>
        <p:grpSpPr>
          <a:xfrm>
            <a:off x="6644640" y="3219450"/>
            <a:ext cx="3427730" cy="964565"/>
            <a:chOff x="10464" y="3835"/>
            <a:chExt cx="5398" cy="1519"/>
          </a:xfrm>
        </p:grpSpPr>
        <p:sp>
          <p:nvSpPr>
            <p:cNvPr id="12" name="文本框 11"/>
            <p:cNvSpPr txBox="1"/>
            <p:nvPr>
              <p:custDataLst>
                <p:tags r:id="rId6"/>
              </p:custDataLst>
            </p:nvPr>
          </p:nvSpPr>
          <p:spPr>
            <a:xfrm>
              <a:off x="10464" y="4629"/>
              <a:ext cx="5398" cy="725"/>
            </a:xfrm>
            <a:prstGeom prst="rect">
              <a:avLst/>
            </a:prstGeom>
            <a:noFill/>
            <a:ln w="28575">
              <a:solidFill>
                <a:srgbClr val="C00000"/>
              </a:solidFill>
              <a:prstDash val="sysDash"/>
            </a:ln>
          </p:spPr>
          <p:txBody>
            <a:bodyPr wrap="square" anchor="t" anchorCtr="0">
              <a:spAutoFit/>
            </a:bodyPr>
            <a:p>
              <a:r>
                <a:rPr lang="zh-CN" altLang="en-US" sz="2400" b="1">
                  <a:solidFill>
                    <a:srgbClr val="002060"/>
                  </a:solidFill>
                  <a:latin typeface="楷体" panose="02010609060101010101" pitchFamily="49" charset="-122"/>
                  <a:ea typeface="楷体" panose="02010609060101010101" pitchFamily="49" charset="-122"/>
                </a:rPr>
                <a:t>工序尺寸定位时的误差</a:t>
              </a:r>
              <a:endParaRPr lang="zh-CN" altLang="en-US" sz="2400" b="1">
                <a:solidFill>
                  <a:srgbClr val="002060"/>
                </a:solidFill>
                <a:latin typeface="楷体" panose="02010609060101010101" pitchFamily="49" charset="-122"/>
                <a:ea typeface="楷体" panose="02010609060101010101" pitchFamily="49" charset="-122"/>
              </a:endParaRPr>
            </a:p>
          </p:txBody>
        </p:sp>
        <p:sp>
          <p:nvSpPr>
            <p:cNvPr id="13" name="下箭头 12"/>
            <p:cNvSpPr/>
            <p:nvPr>
              <p:custDataLst>
                <p:tags r:id="rId7"/>
              </p:custDataLst>
            </p:nvPr>
          </p:nvSpPr>
          <p:spPr>
            <a:xfrm>
              <a:off x="12071" y="3835"/>
              <a:ext cx="1440" cy="4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a:off x="5399405" y="4448175"/>
            <a:ext cx="6426200" cy="2239010"/>
            <a:chOff x="8503" y="5745"/>
            <a:chExt cx="10120" cy="3526"/>
          </a:xfrm>
        </p:grpSpPr>
        <p:sp>
          <p:nvSpPr>
            <p:cNvPr id="14" name="下箭头 13"/>
            <p:cNvSpPr/>
            <p:nvPr>
              <p:custDataLst>
                <p:tags r:id="rId8"/>
              </p:custDataLst>
            </p:nvPr>
          </p:nvSpPr>
          <p:spPr>
            <a:xfrm>
              <a:off x="12312" y="5745"/>
              <a:ext cx="1199" cy="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9"/>
              </p:custDataLst>
            </p:nvPr>
          </p:nvSpPr>
          <p:spPr>
            <a:xfrm>
              <a:off x="8605" y="7056"/>
              <a:ext cx="10018" cy="1888"/>
            </a:xfrm>
            <a:prstGeom prst="rect">
              <a:avLst/>
            </a:prstGeom>
            <a:noFill/>
            <a:ln w="9525">
              <a:noFill/>
            </a:ln>
          </p:spPr>
          <p:txBody>
            <a:bodyPr wrap="square" anchor="t" anchorCtr="0">
              <a:spAutoFit/>
            </a:bodyPr>
            <a:p>
              <a:r>
                <a:rPr lang="en-US" altLang="zh-CN" sz="2400" dirty="0">
                  <a:sym typeface="+mn-ea"/>
                </a:rPr>
                <a:t>  </a:t>
              </a:r>
              <a:r>
                <a:rPr lang="zh-CN" altLang="en-US" sz="2400" b="1" dirty="0">
                  <a:solidFill>
                    <a:srgbClr val="C00000"/>
                  </a:solidFill>
                  <a:latin typeface="楷体" panose="02010609060101010101" pitchFamily="49" charset="-122"/>
                  <a:ea typeface="楷体" panose="02010609060101010101" pitchFamily="49" charset="-122"/>
                  <a:sym typeface="+mn-ea"/>
                </a:rPr>
                <a:t>定位误差</a:t>
              </a:r>
              <a:r>
                <a:rPr lang="zh-CN" altLang="en-US" sz="2400" b="1" dirty="0">
                  <a:solidFill>
                    <a:srgbClr val="003399"/>
                  </a:solidFill>
                  <a:latin typeface="楷体" panose="02010609060101010101" pitchFamily="49" charset="-122"/>
                  <a:ea typeface="楷体" panose="02010609060101010101" pitchFamily="49" charset="-122"/>
                  <a:sym typeface="+mn-ea"/>
                </a:rPr>
                <a:t>是指一批工件定位时，被加工表面的</a:t>
              </a:r>
              <a:r>
                <a:rPr lang="zh-CN" altLang="en-US" sz="2400" b="1" dirty="0">
                  <a:solidFill>
                    <a:srgbClr val="C00000"/>
                  </a:solidFill>
                  <a:latin typeface="楷体" panose="02010609060101010101" pitchFamily="49" charset="-122"/>
                  <a:ea typeface="楷体" panose="02010609060101010101" pitchFamily="49" charset="-122"/>
                  <a:sym typeface="+mn-ea"/>
                </a:rPr>
                <a:t>工序基准在沿工序尺寸方向上</a:t>
              </a:r>
              <a:r>
                <a:rPr lang="zh-CN" altLang="en-US" sz="2400" b="1" dirty="0">
                  <a:solidFill>
                    <a:srgbClr val="003399"/>
                  </a:solidFill>
                  <a:latin typeface="楷体" panose="02010609060101010101" pitchFamily="49" charset="-122"/>
                  <a:ea typeface="楷体" panose="02010609060101010101" pitchFamily="49" charset="-122"/>
                  <a:sym typeface="+mn-ea"/>
                </a:rPr>
                <a:t>的最大可能</a:t>
              </a:r>
              <a:r>
                <a:rPr lang="zh-CN" altLang="en-US" sz="2400" b="1" dirty="0">
                  <a:solidFill>
                    <a:srgbClr val="C00000"/>
                  </a:solidFill>
                  <a:latin typeface="楷体" panose="02010609060101010101" pitchFamily="49" charset="-122"/>
                  <a:ea typeface="楷体" panose="02010609060101010101" pitchFamily="49" charset="-122"/>
                  <a:sym typeface="+mn-ea"/>
                </a:rPr>
                <a:t>变动</a:t>
              </a:r>
              <a:r>
                <a:rPr lang="zh-CN" altLang="en-US" sz="2400" b="1" dirty="0">
                  <a:solidFill>
                    <a:srgbClr val="003399"/>
                  </a:solidFill>
                  <a:latin typeface="楷体" panose="02010609060101010101" pitchFamily="49" charset="-122"/>
                  <a:ea typeface="楷体" panose="02010609060101010101" pitchFamily="49" charset="-122"/>
                  <a:sym typeface="+mn-ea"/>
                </a:rPr>
                <a:t>范围</a:t>
              </a:r>
              <a:r>
                <a:rPr lang="zh-CN" altLang="en-US" sz="2400" b="1" dirty="0">
                  <a:solidFill>
                    <a:srgbClr val="C00000"/>
                  </a:solidFill>
                  <a:latin typeface="楷体" panose="02010609060101010101" pitchFamily="49" charset="-122"/>
                  <a:ea typeface="楷体" panose="02010609060101010101" pitchFamily="49" charset="-122"/>
                  <a:sym typeface="+mn-ea"/>
                </a:rPr>
                <a:t>。</a:t>
              </a:r>
              <a:r>
                <a:rPr lang="zh-CN" altLang="en-US" sz="2400" b="1" dirty="0">
                  <a:solidFill>
                    <a:srgbClr val="003399"/>
                  </a:solidFill>
                  <a:latin typeface="楷体" panose="02010609060101010101" pitchFamily="49" charset="-122"/>
                  <a:ea typeface="楷体" panose="02010609060101010101" pitchFamily="49" charset="-122"/>
                  <a:sym typeface="+mn-ea"/>
                </a:rPr>
                <a:t>通常以符号△</a:t>
              </a:r>
              <a:r>
                <a:rPr lang="en-US" altLang="zh-CN" sz="2400" b="1" baseline="-25000" err="1">
                  <a:solidFill>
                    <a:srgbClr val="003399"/>
                  </a:solidFill>
                  <a:latin typeface="楷体" panose="02010609060101010101" pitchFamily="49" charset="-122"/>
                  <a:ea typeface="楷体" panose="02010609060101010101" pitchFamily="49" charset="-122"/>
                  <a:sym typeface="+mn-ea"/>
                </a:rPr>
                <a:t>D</a:t>
              </a:r>
              <a:r>
                <a:rPr lang="zh-CN" altLang="en-US" sz="2400" b="1" dirty="0">
                  <a:solidFill>
                    <a:srgbClr val="003399"/>
                  </a:solidFill>
                  <a:latin typeface="楷体" panose="02010609060101010101" pitchFamily="49" charset="-122"/>
                  <a:ea typeface="楷体" panose="02010609060101010101" pitchFamily="49" charset="-122"/>
                  <a:sym typeface="+mn-ea"/>
                </a:rPr>
                <a:t>表示。</a:t>
              </a:r>
              <a:endParaRPr lang="zh-CN" altLang="en-US" sz="2400" b="1">
                <a:solidFill>
                  <a:srgbClr val="002060"/>
                </a:solidFill>
                <a:latin typeface="楷体" panose="02010609060101010101" pitchFamily="49" charset="-122"/>
                <a:ea typeface="楷体" panose="02010609060101010101" pitchFamily="49" charset="-122"/>
              </a:endParaRPr>
            </a:p>
          </p:txBody>
        </p:sp>
        <p:sp>
          <p:nvSpPr>
            <p:cNvPr id="20" name="圆角矩形 19"/>
            <p:cNvSpPr/>
            <p:nvPr>
              <p:custDataLst>
                <p:tags r:id="rId10"/>
              </p:custDataLst>
            </p:nvPr>
          </p:nvSpPr>
          <p:spPr>
            <a:xfrm>
              <a:off x="8503" y="6730"/>
              <a:ext cx="10120" cy="2541"/>
            </a:xfrm>
            <a:prstGeom prst="roundRect">
              <a:avLst/>
            </a:prstGeom>
            <a:noFill/>
            <a:ln>
              <a:solidFill>
                <a:srgbClr val="C00000"/>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grpSp>
      <p:graphicFrame>
        <p:nvGraphicFramePr>
          <p:cNvPr id="16" name="对象 15">
            <a:hlinkClick r:id="" action="ppaction://ole?verb="/>
          </p:cNvPr>
          <p:cNvGraphicFramePr>
            <a:graphicFrameLocks noChangeAspect="1"/>
          </p:cNvGraphicFramePr>
          <p:nvPr>
            <p:custDataLst>
              <p:tags r:id="rId11"/>
            </p:custDataLst>
          </p:nvPr>
        </p:nvGraphicFramePr>
        <p:xfrm>
          <a:off x="1473835" y="5073650"/>
          <a:ext cx="434975" cy="378460"/>
        </p:xfrm>
        <a:graphic>
          <a:graphicData uri="http://schemas.openxmlformats.org/presentationml/2006/ole">
            <mc:AlternateContent xmlns:mc="http://schemas.openxmlformats.org/markup-compatibility/2006">
              <mc:Choice xmlns:v="urn:schemas-microsoft-com:vml" Requires="v">
                <p:oleObj spid="_x0000_s1025" name="" r:id="rId12" imgW="292100" imgH="254000" progId="Equation.KSEE3">
                  <p:embed/>
                </p:oleObj>
              </mc:Choice>
              <mc:Fallback>
                <p:oleObj name="" r:id="rId12" imgW="292100" imgH="254000" progId="Equation.KSEE3">
                  <p:embed/>
                  <p:pic>
                    <p:nvPicPr>
                      <p:cNvPr id="0" name="图片 1024"/>
                      <p:cNvPicPr/>
                      <p:nvPr/>
                    </p:nvPicPr>
                    <p:blipFill>
                      <a:blip r:embed="rId13"/>
                      <a:stretch>
                        <a:fillRect/>
                      </a:stretch>
                    </p:blipFill>
                    <p:spPr>
                      <a:xfrm>
                        <a:off x="1473835" y="5073650"/>
                        <a:ext cx="434975" cy="378460"/>
                      </a:xfrm>
                      <a:prstGeom prst="rect">
                        <a:avLst/>
                      </a:prstGeom>
                    </p:spPr>
                  </p:pic>
                </p:oleObj>
              </mc:Fallback>
            </mc:AlternateContent>
          </a:graphicData>
        </a:graphic>
      </p:graphicFrame>
      <p:grpSp>
        <p:nvGrpSpPr>
          <p:cNvPr id="33" name="组合 32"/>
          <p:cNvGrpSpPr/>
          <p:nvPr/>
        </p:nvGrpSpPr>
        <p:grpSpPr>
          <a:xfrm>
            <a:off x="3050540" y="5829300"/>
            <a:ext cx="2348230" cy="762000"/>
            <a:chOff x="4804" y="7920"/>
            <a:chExt cx="3698" cy="1200"/>
          </a:xfrm>
        </p:grpSpPr>
        <p:sp>
          <p:nvSpPr>
            <p:cNvPr id="19" name="椭圆 18"/>
            <p:cNvSpPr/>
            <p:nvPr>
              <p:custDataLst>
                <p:tags r:id="rId14"/>
              </p:custDataLst>
            </p:nvPr>
          </p:nvSpPr>
          <p:spPr>
            <a:xfrm>
              <a:off x="4804" y="7920"/>
              <a:ext cx="120" cy="12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4920" y="8040"/>
              <a:ext cx="3583" cy="1081"/>
              <a:chOff x="4920" y="8040"/>
              <a:chExt cx="3583" cy="1081"/>
            </a:xfrm>
          </p:grpSpPr>
          <p:cxnSp>
            <p:nvCxnSpPr>
              <p:cNvPr id="22" name="直接连接符 21"/>
              <p:cNvCxnSpPr/>
              <p:nvPr>
                <p:custDataLst>
                  <p:tags r:id="rId15"/>
                </p:custDataLst>
              </p:nvPr>
            </p:nvCxnSpPr>
            <p:spPr>
              <a:xfrm>
                <a:off x="4920" y="8040"/>
                <a:ext cx="1200" cy="600"/>
              </a:xfrm>
              <a:prstGeom prst="line">
                <a:avLst/>
              </a:prstGeom>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6"/>
                </p:custDataLst>
              </p:nvPr>
            </p:nvSpPr>
            <p:spPr>
              <a:xfrm>
                <a:off x="5831" y="8397"/>
                <a:ext cx="2672" cy="725"/>
              </a:xfrm>
              <a:prstGeom prst="rect">
                <a:avLst/>
              </a:prstGeom>
              <a:noFill/>
              <a:ln w="9525">
                <a:noFill/>
              </a:ln>
            </p:spPr>
            <p:txBody>
              <a:bodyPr wrap="square" anchor="t" anchorCtr="0">
                <a:spAutoFit/>
              </a:bodyPr>
              <a:p>
                <a:r>
                  <a:rPr lang="zh-CN" altLang="zh-CN" sz="2400" b="1">
                    <a:solidFill>
                      <a:srgbClr val="002060"/>
                    </a:solidFill>
                    <a:latin typeface="楷体" panose="02010609060101010101" pitchFamily="49" charset="-122"/>
                    <a:ea typeface="楷体" panose="02010609060101010101" pitchFamily="49" charset="-122"/>
                  </a:rPr>
                  <a:t>工序基准</a:t>
                </a:r>
                <a:endParaRPr lang="zh-CN" altLang="zh-CN" sz="2400" b="1">
                  <a:solidFill>
                    <a:srgbClr val="002060"/>
                  </a:solidFill>
                  <a:latin typeface="楷体" panose="02010609060101010101" pitchFamily="49" charset="-122"/>
                  <a:ea typeface="楷体" panose="02010609060101010101" pitchFamily="49" charset="-122"/>
                </a:endParaRPr>
              </a:p>
            </p:txBody>
          </p:sp>
        </p:grpSp>
      </p:grpSp>
      <p:grpSp>
        <p:nvGrpSpPr>
          <p:cNvPr id="31" name="组合 30"/>
          <p:cNvGrpSpPr/>
          <p:nvPr/>
        </p:nvGrpSpPr>
        <p:grpSpPr>
          <a:xfrm>
            <a:off x="2900045" y="3723640"/>
            <a:ext cx="1889760" cy="1029335"/>
            <a:chOff x="4587" y="4548"/>
            <a:chExt cx="2976" cy="1621"/>
          </a:xfrm>
        </p:grpSpPr>
        <p:cxnSp>
          <p:nvCxnSpPr>
            <p:cNvPr id="21" name="直接连接符 20"/>
            <p:cNvCxnSpPr/>
            <p:nvPr>
              <p:custDataLst>
                <p:tags r:id="rId17"/>
              </p:custDataLst>
            </p:nvPr>
          </p:nvCxnSpPr>
          <p:spPr>
            <a:xfrm>
              <a:off x="4587" y="6169"/>
              <a:ext cx="59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custDataLst>
                <p:tags r:id="rId18"/>
              </p:custDataLst>
            </p:nvPr>
          </p:nvSpPr>
          <p:spPr>
            <a:xfrm>
              <a:off x="5419" y="4548"/>
              <a:ext cx="2144" cy="725"/>
            </a:xfrm>
            <a:prstGeom prst="rect">
              <a:avLst/>
            </a:prstGeom>
            <a:noFill/>
            <a:ln w="9525">
              <a:noFill/>
            </a:ln>
          </p:spPr>
          <p:txBody>
            <a:bodyPr wrap="square" anchor="t" anchorCtr="0">
              <a:spAutoFit/>
            </a:bodyPr>
            <a:p>
              <a:r>
                <a:rPr lang="zh-CN" altLang="en-US" sz="2400" b="1">
                  <a:solidFill>
                    <a:srgbClr val="002060"/>
                  </a:solidFill>
                  <a:latin typeface="楷体" panose="02010609060101010101" pitchFamily="49" charset="-122"/>
                  <a:ea typeface="楷体" panose="02010609060101010101" pitchFamily="49" charset="-122"/>
                </a:rPr>
                <a:t>加工面</a:t>
              </a:r>
              <a:endParaRPr lang="zh-CN" altLang="en-US" sz="2400" b="1">
                <a:solidFill>
                  <a:srgbClr val="002060"/>
                </a:solidFill>
                <a:latin typeface="楷体" panose="02010609060101010101" pitchFamily="49" charset="-122"/>
                <a:ea typeface="楷体" panose="02010609060101010101" pitchFamily="49" charset="-122"/>
              </a:endParaRPr>
            </a:p>
          </p:txBody>
        </p:sp>
        <p:cxnSp>
          <p:nvCxnSpPr>
            <p:cNvPr id="30" name="直接箭头连接符 29"/>
            <p:cNvCxnSpPr/>
            <p:nvPr>
              <p:custDataLst>
                <p:tags r:id="rId19"/>
              </p:custDataLst>
            </p:nvPr>
          </p:nvCxnSpPr>
          <p:spPr>
            <a:xfrm flipH="1">
              <a:off x="4804" y="5057"/>
              <a:ext cx="836" cy="1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34" name="椭圆 33"/>
          <p:cNvSpPr/>
          <p:nvPr>
            <p:custDataLst>
              <p:tags r:id="rId20"/>
            </p:custDataLst>
          </p:nvPr>
        </p:nvSpPr>
        <p:spPr>
          <a:xfrm>
            <a:off x="2878455" y="5829300"/>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custDataLst>
              <p:tags r:id="rId21"/>
            </p:custDataLst>
          </p:nvPr>
        </p:nvSpPr>
        <p:spPr>
          <a:xfrm>
            <a:off x="3048000" y="5657215"/>
            <a:ext cx="762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879475" y="2459990"/>
            <a:ext cx="4520565" cy="860425"/>
          </a:xfrm>
          <a:prstGeom prst="rect">
            <a:avLst/>
          </a:prstGeom>
          <a:noFill/>
          <a:ln>
            <a:noFill/>
          </a:ln>
        </p:spPr>
        <p:txBody>
          <a:bodyPr wrap="none" rtlCol="0" anchor="t">
            <a:noAutofit/>
          </a:bodyPr>
          <a:p>
            <a:pPr algn="ctr"/>
            <a:r>
              <a:rPr lang="zh-CN"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Arial" panose="020B0604020202020204" pitchFamily="34" charset="0"/>
              </a:rPr>
              <a:t>什么是</a:t>
            </a:r>
            <a:r>
              <a:rPr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Arial" panose="020B0604020202020204" pitchFamily="34" charset="0"/>
              </a:rPr>
              <a:t>定位误差</a:t>
            </a:r>
            <a:r>
              <a:rPr lang="zh-CN"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Arial" panose="020B0604020202020204" pitchFamily="34" charset="0"/>
              </a:rPr>
              <a:t>？</a:t>
            </a:r>
            <a:endParaRPr lang="zh-CN"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Arial" panose="020B0604020202020204" pitchFamily="34" charset="0"/>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linds(horizont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34"/>
                                        </p:tgtEl>
                                      </p:cBhvr>
                                    </p:animEffect>
                                    <p:set>
                                      <p:cBhvr>
                                        <p:cTn id="27" dur="1" fill="hold">
                                          <p:stCondLst>
                                            <p:cond delay="499"/>
                                          </p:stCondLst>
                                        </p:cTn>
                                        <p:tgtEl>
                                          <p:spTgt spid="3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linds(horizontal)">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1" nodeType="clickEffect">
                                  <p:stCondLst>
                                    <p:cond delay="0"/>
                                  </p:stCondLst>
                                  <p:childTnLst>
                                    <p:animEffect transition="out" filter="blinds(horizontal)">
                                      <p:cBhvr>
                                        <p:cTn id="36" dur="500"/>
                                        <p:tgtEl>
                                          <p:spTgt spid="35"/>
                                        </p:tgtEl>
                                      </p:cBhvr>
                                    </p:animEffect>
                                    <p:set>
                                      <p:cBhvr>
                                        <p:cTn id="37" dur="1" fill="hold">
                                          <p:stCondLst>
                                            <p:cond delay="499"/>
                                          </p:stCondLst>
                                        </p:cTn>
                                        <p:tgtEl>
                                          <p:spTgt spid="3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bldLvl="0" animBg="1"/>
      <p:bldP spid="35" grpId="0" bldLvl="0" animBg="1"/>
      <p:bldP spid="35" grpId="1"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４</a:t>
            </a:r>
            <a:endParaRPr lang="zh-CN" sz="2400">
              <a:sym typeface="+mn-ea"/>
            </a:endParaRPr>
          </a:p>
        </p:txBody>
      </p:sp>
      <p:sp>
        <p:nvSpPr>
          <p:cNvPr id="17410" name="文本框 1"/>
          <p:cNvSpPr txBox="1"/>
          <p:nvPr>
            <p:custDataLst>
              <p:tags r:id="rId3"/>
            </p:custDataLst>
          </p:nvPr>
        </p:nvSpPr>
        <p:spPr>
          <a:xfrm>
            <a:off x="8213725" y="5235575"/>
            <a:ext cx="309880" cy="398780"/>
          </a:xfrm>
          <a:prstGeom prst="rect">
            <a:avLst/>
          </a:prstGeom>
          <a:noFill/>
          <a:ln w="9525">
            <a:noFill/>
          </a:ln>
        </p:spPr>
        <p:txBody>
          <a:bodyPr wrap="none" anchor="t" anchorCtr="0">
            <a:spAutoFit/>
          </a:bodyPr>
          <a:p>
            <a:endParaRPr lang="zh-CN" altLang="en-US" sz="2000" b="1">
              <a:solidFill>
                <a:srgbClr val="003399"/>
              </a:solidFill>
              <a:latin typeface="楷体" panose="02010609060101010101" pitchFamily="49" charset="-122"/>
              <a:ea typeface="楷体" panose="02010609060101010101" pitchFamily="49" charset="-122"/>
            </a:endParaRPr>
          </a:p>
        </p:txBody>
      </p:sp>
      <p:pic>
        <p:nvPicPr>
          <p:cNvPr id="6147" name="Picture 5"/>
          <p:cNvPicPr>
            <a:picLocks noChangeAspect="1"/>
          </p:cNvPicPr>
          <p:nvPr>
            <p:custDataLst>
              <p:tags r:id="rId4"/>
            </p:custDataLst>
          </p:nvPr>
        </p:nvPicPr>
        <p:blipFill>
          <a:blip r:embed="rId5"/>
          <a:stretch>
            <a:fillRect/>
          </a:stretch>
        </p:blipFill>
        <p:spPr>
          <a:xfrm>
            <a:off x="7896860" y="1515745"/>
            <a:ext cx="2975610" cy="2453005"/>
          </a:xfrm>
          <a:prstGeom prst="rect">
            <a:avLst/>
          </a:prstGeom>
          <a:noFill/>
          <a:ln w="9525">
            <a:noFill/>
          </a:ln>
        </p:spPr>
      </p:pic>
      <p:sp>
        <p:nvSpPr>
          <p:cNvPr id="6" name="文本框 5"/>
          <p:cNvSpPr txBox="1"/>
          <p:nvPr>
            <p:custDataLst>
              <p:tags r:id="rId6"/>
            </p:custDataLst>
          </p:nvPr>
        </p:nvSpPr>
        <p:spPr>
          <a:xfrm>
            <a:off x="6053455" y="876935"/>
            <a:ext cx="4469765" cy="521970"/>
          </a:xfrm>
          <a:prstGeom prst="rect">
            <a:avLst/>
          </a:prstGeom>
          <a:noFill/>
          <a:ln w="9525">
            <a:noFill/>
          </a:ln>
        </p:spPr>
        <p:txBody>
          <a:bodyPr wrap="square" anchor="t" anchorCtr="0">
            <a:spAutoFit/>
          </a:bodyPr>
          <a:p>
            <a:r>
              <a:rPr lang="zh-CN" altLang="en-US" sz="2800" b="1">
                <a:solidFill>
                  <a:srgbClr val="C00000"/>
                </a:solidFill>
                <a:latin typeface="方正舒体" panose="02010601030101010101" pitchFamily="2" charset="-122"/>
                <a:ea typeface="方正舒体" panose="02010601030101010101" pitchFamily="2" charset="-122"/>
                <a:sym typeface="+mn-ea"/>
              </a:rPr>
              <a:t>定位误差是如何产生的呢？</a:t>
            </a:r>
            <a:endParaRPr lang="zh-CN" altLang="en-US" sz="2800" b="1">
              <a:solidFill>
                <a:srgbClr val="C00000"/>
              </a:solidFill>
              <a:latin typeface="方正舒体" panose="02010601030101010101" pitchFamily="2" charset="-122"/>
              <a:ea typeface="方正舒体" panose="02010601030101010101" pitchFamily="2" charset="-122"/>
              <a:sym typeface="+mn-ea"/>
            </a:endParaRPr>
          </a:p>
        </p:txBody>
      </p:sp>
      <p:grpSp>
        <p:nvGrpSpPr>
          <p:cNvPr id="20" name="组合 19"/>
          <p:cNvGrpSpPr/>
          <p:nvPr/>
        </p:nvGrpSpPr>
        <p:grpSpPr>
          <a:xfrm>
            <a:off x="720090" y="1398905"/>
            <a:ext cx="6373970" cy="4137463"/>
            <a:chOff x="1245" y="2272"/>
            <a:chExt cx="12566" cy="8107"/>
          </a:xfrm>
        </p:grpSpPr>
        <p:pic>
          <p:nvPicPr>
            <p:cNvPr id="15366" name="图片 1" descr="工序尺寸"/>
            <p:cNvPicPr>
              <a:picLocks noChangeAspect="1"/>
            </p:cNvPicPr>
            <p:nvPr>
              <p:custDataLst>
                <p:tags r:id="rId7"/>
              </p:custDataLst>
            </p:nvPr>
          </p:nvPicPr>
          <p:blipFill>
            <a:blip r:embed="rId8"/>
            <a:stretch>
              <a:fillRect/>
            </a:stretch>
          </p:blipFill>
          <p:spPr>
            <a:xfrm>
              <a:off x="1245" y="2272"/>
              <a:ext cx="11843" cy="6481"/>
            </a:xfrm>
            <a:prstGeom prst="rect">
              <a:avLst/>
            </a:prstGeom>
            <a:noFill/>
            <a:ln w="9525">
              <a:noFill/>
            </a:ln>
          </p:spPr>
        </p:pic>
        <p:sp>
          <p:nvSpPr>
            <p:cNvPr id="15" name="椭圆 14"/>
            <p:cNvSpPr/>
            <p:nvPr>
              <p:custDataLst>
                <p:tags r:id="rId9"/>
              </p:custDataLst>
            </p:nvPr>
          </p:nvSpPr>
          <p:spPr>
            <a:xfrm flipV="1">
              <a:off x="3140" y="6890"/>
              <a:ext cx="120" cy="12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custDataLst>
                <p:tags r:id="rId10"/>
              </p:custDataLst>
            </p:nvPr>
          </p:nvSpPr>
          <p:spPr>
            <a:xfrm flipV="1">
              <a:off x="3140" y="8208"/>
              <a:ext cx="120" cy="12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9616" y="6651"/>
              <a:ext cx="4195" cy="3728"/>
              <a:chOff x="9616" y="6651"/>
              <a:chExt cx="4195" cy="3728"/>
            </a:xfrm>
          </p:grpSpPr>
          <p:sp>
            <p:nvSpPr>
              <p:cNvPr id="12" name="椭圆 11"/>
              <p:cNvSpPr/>
              <p:nvPr>
                <p:custDataLst>
                  <p:tags r:id="rId11"/>
                </p:custDataLst>
              </p:nvPr>
            </p:nvSpPr>
            <p:spPr>
              <a:xfrm flipV="1">
                <a:off x="9616" y="6651"/>
                <a:ext cx="120" cy="12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7" name="直接连接符 16"/>
              <p:cNvCxnSpPr>
                <a:stCxn id="12" idx="6"/>
              </p:cNvCxnSpPr>
              <p:nvPr>
                <p:custDataLst>
                  <p:tags r:id="rId12"/>
                </p:custDataLst>
              </p:nvPr>
            </p:nvCxnSpPr>
            <p:spPr>
              <a:xfrm>
                <a:off x="9736" y="6711"/>
                <a:ext cx="2504" cy="240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13"/>
                </p:custDataLst>
              </p:nvPr>
            </p:nvSpPr>
            <p:spPr>
              <a:xfrm>
                <a:off x="11996" y="8753"/>
                <a:ext cx="1815" cy="1626"/>
              </a:xfrm>
              <a:prstGeom prst="rect">
                <a:avLst/>
              </a:prstGeom>
              <a:noFill/>
              <a:ln w="9525">
                <a:noFill/>
              </a:ln>
            </p:spPr>
            <p:txBody>
              <a:bodyPr wrap="square" anchor="t" anchorCtr="0">
                <a:spAutoFit/>
              </a:bodyPr>
              <a:p>
                <a:r>
                  <a:rPr lang="zh-CN" altLang="en-US" sz="2400" b="1">
                    <a:solidFill>
                      <a:srgbClr val="002060"/>
                    </a:solidFill>
                    <a:latin typeface="楷体" panose="02010609060101010101" pitchFamily="49" charset="-122"/>
                    <a:ea typeface="楷体" panose="02010609060101010101" pitchFamily="49" charset="-122"/>
                  </a:rPr>
                  <a:t>工序</a:t>
                </a:r>
                <a:endParaRPr lang="zh-CN" altLang="en-US" sz="2400" b="1">
                  <a:solidFill>
                    <a:srgbClr val="002060"/>
                  </a:solidFill>
                  <a:latin typeface="楷体" panose="02010609060101010101" pitchFamily="49" charset="-122"/>
                  <a:ea typeface="楷体" panose="02010609060101010101" pitchFamily="49" charset="-122"/>
                </a:endParaRPr>
              </a:p>
              <a:p>
                <a:r>
                  <a:rPr lang="zh-CN" altLang="en-US" sz="2400" b="1">
                    <a:solidFill>
                      <a:srgbClr val="002060"/>
                    </a:solidFill>
                    <a:latin typeface="楷体" panose="02010609060101010101" pitchFamily="49" charset="-122"/>
                    <a:ea typeface="楷体" panose="02010609060101010101" pitchFamily="49" charset="-122"/>
                  </a:rPr>
                  <a:t>基准</a:t>
                </a:r>
                <a:endParaRPr lang="zh-CN" altLang="en-US" sz="2400" b="1">
                  <a:solidFill>
                    <a:srgbClr val="002060"/>
                  </a:solidFill>
                  <a:latin typeface="楷体" panose="02010609060101010101" pitchFamily="49" charset="-122"/>
                  <a:ea typeface="楷体" panose="02010609060101010101" pitchFamily="49" charset="-122"/>
                </a:endParaRPr>
              </a:p>
            </p:txBody>
          </p:sp>
        </p:grpSp>
      </p:grpSp>
      <p:sp>
        <p:nvSpPr>
          <p:cNvPr id="2" name="文本框 1"/>
          <p:cNvSpPr txBox="1"/>
          <p:nvPr>
            <p:custDataLst>
              <p:tags r:id="rId14"/>
            </p:custDataLst>
          </p:nvPr>
        </p:nvSpPr>
        <p:spPr>
          <a:xfrm>
            <a:off x="2844800" y="5536565"/>
            <a:ext cx="2325370" cy="460375"/>
          </a:xfrm>
          <a:prstGeom prst="rect">
            <a:avLst/>
          </a:prstGeom>
          <a:noFill/>
          <a:ln w="9525">
            <a:noFill/>
          </a:ln>
        </p:spPr>
        <p:txBody>
          <a:bodyPr wrap="none" anchor="t" anchorCtr="0">
            <a:spAutoFit/>
          </a:bodyPr>
          <a:p>
            <a:r>
              <a:rPr lang="zh-CN" altLang="en-US" sz="2400" b="1">
                <a:solidFill>
                  <a:srgbClr val="002060"/>
                </a:solidFill>
                <a:latin typeface="楷体" panose="02010609060101010101" pitchFamily="49" charset="-122"/>
                <a:ea typeface="楷体" panose="02010609060101010101" pitchFamily="49" charset="-122"/>
                <a:sym typeface="+mn-ea"/>
              </a:rPr>
              <a:t>调整法加工键槽</a:t>
            </a:r>
            <a:endParaRPr lang="zh-CN" altLang="en-US" sz="2400" b="1">
              <a:solidFill>
                <a:srgbClr val="002060"/>
              </a:solidFill>
              <a:latin typeface="楷体" panose="02010609060101010101" pitchFamily="49" charset="-122"/>
              <a:ea typeface="楷体" panose="02010609060101010101" pitchFamily="49" charset="-122"/>
              <a:sym typeface="+mn-ea"/>
            </a:endParaRPr>
          </a:p>
        </p:txBody>
      </p:sp>
      <p:grpSp>
        <p:nvGrpSpPr>
          <p:cNvPr id="8" name="组合 7"/>
          <p:cNvGrpSpPr/>
          <p:nvPr/>
        </p:nvGrpSpPr>
        <p:grpSpPr>
          <a:xfrm>
            <a:off x="8213725" y="4325620"/>
            <a:ext cx="2658110" cy="1028065"/>
            <a:chOff x="12935" y="6812"/>
            <a:chExt cx="4186" cy="1619"/>
          </a:xfrm>
        </p:grpSpPr>
        <p:sp>
          <p:nvSpPr>
            <p:cNvPr id="5" name="文本框 4"/>
            <p:cNvSpPr txBox="1"/>
            <p:nvPr>
              <p:custDataLst>
                <p:tags r:id="rId15"/>
              </p:custDataLst>
            </p:nvPr>
          </p:nvSpPr>
          <p:spPr>
            <a:xfrm>
              <a:off x="12935" y="7707"/>
              <a:ext cx="4187" cy="725"/>
            </a:xfrm>
            <a:prstGeom prst="rect">
              <a:avLst/>
            </a:prstGeom>
            <a:noFill/>
            <a:ln w="9525">
              <a:noFill/>
            </a:ln>
          </p:spPr>
          <p:txBody>
            <a:bodyPr wrap="square" anchor="t" anchorCtr="0">
              <a:spAutoFit/>
            </a:bodyPr>
            <a:p>
              <a:r>
                <a:rPr lang="zh-CN" altLang="en-US" sz="2400" b="1">
                  <a:solidFill>
                    <a:schemeClr val="tx2"/>
                  </a:solidFill>
                  <a:highlight>
                    <a:srgbClr val="FF0000"/>
                  </a:highlight>
                  <a:latin typeface="楷体" panose="02010609060101010101" pitchFamily="49" charset="-122"/>
                  <a:ea typeface="楷体" panose="02010609060101010101" pitchFamily="49" charset="-122"/>
                  <a:sym typeface="+mn-ea"/>
                </a:rPr>
                <a:t>（</a:t>
              </a:r>
              <a:r>
                <a:rPr lang="en-US" altLang="zh-CN" sz="2400" b="1">
                  <a:solidFill>
                    <a:schemeClr val="tx2"/>
                  </a:solidFill>
                  <a:highlight>
                    <a:srgbClr val="FF0000"/>
                  </a:highlight>
                  <a:latin typeface="楷体" panose="02010609060101010101" pitchFamily="49" charset="-122"/>
                  <a:ea typeface="楷体" panose="02010609060101010101" pitchFamily="49" charset="-122"/>
                  <a:sym typeface="+mn-ea"/>
                </a:rPr>
                <a:t>1</a:t>
              </a:r>
              <a:r>
                <a:rPr lang="zh-CN" altLang="en-US" sz="2400" b="1">
                  <a:solidFill>
                    <a:schemeClr val="tx2"/>
                  </a:solidFill>
                  <a:highlight>
                    <a:srgbClr val="FF0000"/>
                  </a:highlight>
                  <a:latin typeface="楷体" panose="02010609060101010101" pitchFamily="49" charset="-122"/>
                  <a:ea typeface="楷体" panose="02010609060101010101" pitchFamily="49" charset="-122"/>
                  <a:sym typeface="+mn-ea"/>
                </a:rPr>
                <a:t>）基准不重合</a:t>
              </a:r>
              <a:endParaRPr lang="zh-CN" altLang="en-US" sz="2400" b="1">
                <a:solidFill>
                  <a:schemeClr val="tx2"/>
                </a:solidFill>
                <a:highlight>
                  <a:srgbClr val="FF0000"/>
                </a:highlight>
                <a:latin typeface="楷体" panose="02010609060101010101" pitchFamily="49" charset="-122"/>
                <a:ea typeface="楷体" panose="02010609060101010101" pitchFamily="49" charset="-122"/>
                <a:sym typeface="+mn-ea"/>
              </a:endParaRPr>
            </a:p>
          </p:txBody>
        </p:sp>
        <p:sp>
          <p:nvSpPr>
            <p:cNvPr id="7" name="文本框 6"/>
            <p:cNvSpPr txBox="1"/>
            <p:nvPr>
              <p:custDataLst>
                <p:tags r:id="rId16"/>
              </p:custDataLst>
            </p:nvPr>
          </p:nvSpPr>
          <p:spPr>
            <a:xfrm>
              <a:off x="13040" y="6812"/>
              <a:ext cx="1901" cy="725"/>
            </a:xfrm>
            <a:prstGeom prst="rect">
              <a:avLst/>
            </a:prstGeom>
            <a:solidFill>
              <a:schemeClr val="accent1">
                <a:lumMod val="20000"/>
                <a:lumOff val="80000"/>
              </a:schemeClr>
            </a:solidFill>
            <a:ln w="9525">
              <a:noFill/>
            </a:ln>
          </p:spPr>
          <p:txBody>
            <a:bodyPr wrap="square" anchor="t" anchorCtr="0">
              <a:spAutoFit/>
            </a:bodyPr>
            <a:p>
              <a:r>
                <a:rPr lang="zh-CN" altLang="en-US" sz="2400" b="1">
                  <a:solidFill>
                    <a:srgbClr val="002060"/>
                  </a:solidFill>
                  <a:latin typeface="楷体" panose="02010609060101010101" pitchFamily="49" charset="-122"/>
                  <a:ea typeface="楷体" panose="02010609060101010101" pitchFamily="49" charset="-122"/>
                </a:rPr>
                <a:t>原  因</a:t>
              </a:r>
              <a:endParaRPr lang="zh-CN" altLang="en-US" sz="2400" b="1">
                <a:solidFill>
                  <a:srgbClr val="002060"/>
                </a:solidFill>
                <a:latin typeface="楷体" panose="02010609060101010101" pitchFamily="49" charset="-122"/>
                <a:ea typeface="楷体" panose="02010609060101010101" pitchFamily="49" charset="-122"/>
              </a:endParaRPr>
            </a:p>
          </p:txBody>
        </p:sp>
      </p:grpSp>
      <p:sp>
        <p:nvSpPr>
          <p:cNvPr id="9" name="文本框 8"/>
          <p:cNvSpPr txBox="1"/>
          <p:nvPr>
            <p:custDataLst>
              <p:tags r:id="rId17"/>
            </p:custDataLst>
          </p:nvPr>
        </p:nvSpPr>
        <p:spPr>
          <a:xfrm>
            <a:off x="8213725" y="5536565"/>
            <a:ext cx="3361690" cy="460375"/>
          </a:xfrm>
          <a:prstGeom prst="rect">
            <a:avLst/>
          </a:prstGeom>
          <a:noFill/>
          <a:ln w="9525">
            <a:noFill/>
          </a:ln>
        </p:spPr>
        <p:txBody>
          <a:bodyPr wrap="square" anchor="t" anchorCtr="0">
            <a:spAutoFit/>
          </a:bodyPr>
          <a:p>
            <a:r>
              <a:rPr lang="zh-CN" altLang="en-US" sz="2400" b="1">
                <a:solidFill>
                  <a:schemeClr val="bg1"/>
                </a:solidFill>
                <a:highlight>
                  <a:srgbClr val="FF0000"/>
                </a:highlight>
                <a:latin typeface="楷体" panose="02010609060101010101" pitchFamily="49" charset="-122"/>
                <a:ea typeface="楷体" panose="02010609060101010101" pitchFamily="49" charset="-122"/>
              </a:rPr>
              <a:t>（</a:t>
            </a:r>
            <a:r>
              <a:rPr lang="en-US" altLang="zh-CN" sz="2400" b="1">
                <a:solidFill>
                  <a:schemeClr val="bg1"/>
                </a:solidFill>
                <a:highlight>
                  <a:srgbClr val="FF0000"/>
                </a:highlight>
                <a:latin typeface="楷体" panose="02010609060101010101" pitchFamily="49" charset="-122"/>
                <a:ea typeface="楷体" panose="02010609060101010101" pitchFamily="49" charset="-122"/>
              </a:rPr>
              <a:t>2</a:t>
            </a:r>
            <a:r>
              <a:rPr lang="zh-CN" altLang="en-US" sz="2400" b="1">
                <a:solidFill>
                  <a:schemeClr val="bg1"/>
                </a:solidFill>
                <a:highlight>
                  <a:srgbClr val="FF0000"/>
                </a:highlight>
                <a:latin typeface="楷体" panose="02010609060101010101" pitchFamily="49" charset="-122"/>
                <a:ea typeface="楷体" panose="02010609060101010101" pitchFamily="49" charset="-122"/>
              </a:rPr>
              <a:t>）定位副制造误差</a:t>
            </a:r>
            <a:endParaRPr lang="zh-CN" altLang="en-US" sz="2400" b="1">
              <a:solidFill>
                <a:schemeClr val="bg1"/>
              </a:solidFill>
              <a:highlight>
                <a:srgbClr val="FF0000"/>
              </a:highlight>
              <a:latin typeface="楷体" panose="02010609060101010101" pitchFamily="49" charset="-122"/>
              <a:ea typeface="楷体" panose="02010609060101010101" pitchFamily="49" charset="-122"/>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 calcmode="lin" valueType="num">
                                      <p:cBhvr>
                                        <p:cTn id="17" dur="500" fill="hold"/>
                                        <p:tgtEl>
                                          <p:spTgt spid="6147"/>
                                        </p:tgtEl>
                                        <p:attrNameLst>
                                          <p:attrName>ppt_x</p:attrName>
                                        </p:attrNameLst>
                                      </p:cBhvr>
                                      <p:tavLst>
                                        <p:tav tm="0">
                                          <p:val>
                                            <p:strVal val="#ppt_x"/>
                                          </p:val>
                                        </p:tav>
                                        <p:tav tm="100000">
                                          <p:val>
                                            <p:strVal val="#ppt_x"/>
                                          </p:val>
                                        </p:tav>
                                      </p:tavLst>
                                    </p:anim>
                                    <p:anim calcmode="lin" valueType="num">
                                      <p:cBhvr>
                                        <p:cTn id="1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2" name="矩形 1"/>
          <p:cNvSpPr/>
          <p:nvPr>
            <p:custDataLst>
              <p:tags r:id="rId2"/>
            </p:custDataLst>
          </p:nvPr>
        </p:nvSpPr>
        <p:spPr>
          <a:xfrm>
            <a:off x="1341120" y="2566670"/>
            <a:ext cx="2442210" cy="829945"/>
          </a:xfrm>
          <a:prstGeom prst="rect">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rgbClr val="002060"/>
                </a:solidFill>
                <a:latin typeface="楷体" panose="02010609060101010101" pitchFamily="49" charset="-122"/>
                <a:ea typeface="楷体" panose="02010609060101010101" pitchFamily="49" charset="-122"/>
                <a:sym typeface="+mn-ea"/>
              </a:rPr>
              <a:t>工序基准与定位基准不重合</a:t>
            </a:r>
            <a:endParaRPr lang="zh-CN" altLang="en-US" sz="2400" b="1">
              <a:solidFill>
                <a:srgbClr val="002060"/>
              </a:solidFill>
              <a:latin typeface="楷体" panose="02010609060101010101" pitchFamily="49" charset="-122"/>
              <a:ea typeface="楷体" panose="02010609060101010101" pitchFamily="49" charset="-122"/>
              <a:sym typeface="+mn-ea"/>
            </a:endParaRPr>
          </a:p>
        </p:txBody>
      </p:sp>
      <p:grpSp>
        <p:nvGrpSpPr>
          <p:cNvPr id="10" name="组合 9"/>
          <p:cNvGrpSpPr/>
          <p:nvPr/>
        </p:nvGrpSpPr>
        <p:grpSpPr>
          <a:xfrm>
            <a:off x="4005580" y="2728595"/>
            <a:ext cx="3571875" cy="505460"/>
            <a:chOff x="6308" y="4297"/>
            <a:chExt cx="5625" cy="796"/>
          </a:xfrm>
        </p:grpSpPr>
        <p:sp>
          <p:nvSpPr>
            <p:cNvPr id="5" name="文本框 187400"/>
            <p:cNvSpPr/>
            <p:nvPr>
              <p:custDataLst>
                <p:tags r:id="rId3"/>
              </p:custDataLst>
            </p:nvPr>
          </p:nvSpPr>
          <p:spPr>
            <a:xfrm>
              <a:off x="7267" y="4297"/>
              <a:ext cx="4667" cy="796"/>
            </a:xfrm>
            <a:prstGeom prst="rect">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rgbClr val="002060"/>
                  </a:solidFill>
                  <a:latin typeface="楷体" panose="02010609060101010101" pitchFamily="49" charset="-122"/>
                  <a:ea typeface="楷体" panose="02010609060101010101" pitchFamily="49" charset="-122"/>
                  <a:sym typeface="+mn-ea"/>
                </a:rPr>
                <a:t>基准不重合误差△</a:t>
              </a:r>
              <a:r>
                <a:rPr lang="en-US" altLang="zh-CN" sz="2400" b="1" baseline="-25000">
                  <a:solidFill>
                    <a:srgbClr val="002060"/>
                  </a:solidFill>
                  <a:latin typeface="楷体" panose="02010609060101010101" pitchFamily="49" charset="-122"/>
                  <a:ea typeface="楷体" panose="02010609060101010101" pitchFamily="49" charset="-122"/>
                  <a:sym typeface="+mn-ea"/>
                </a:rPr>
                <a:t>B</a:t>
              </a:r>
              <a:endParaRPr lang="en-US" altLang="zh-CN" sz="2400" b="1" baseline="-25000">
                <a:solidFill>
                  <a:srgbClr val="002060"/>
                </a:solidFill>
                <a:latin typeface="楷体" panose="02010609060101010101" pitchFamily="49" charset="-122"/>
                <a:ea typeface="楷体" panose="02010609060101010101" pitchFamily="49" charset="-122"/>
                <a:sym typeface="+mn-ea"/>
              </a:endParaRPr>
            </a:p>
          </p:txBody>
        </p:sp>
        <p:sp>
          <p:nvSpPr>
            <p:cNvPr id="6" name="右箭头 5"/>
            <p:cNvSpPr/>
            <p:nvPr>
              <p:custDataLst>
                <p:tags r:id="rId4"/>
              </p:custDataLst>
            </p:nvPr>
          </p:nvSpPr>
          <p:spPr>
            <a:xfrm>
              <a:off x="6308" y="4297"/>
              <a:ext cx="840" cy="796"/>
            </a:xfrm>
            <a:prstGeom prst="rightArrow">
              <a:avLst>
                <a:gd name="adj1" fmla="val 50000"/>
                <a:gd name="adj2" fmla="val 49988"/>
              </a:avLst>
            </a:prstGeom>
            <a:solidFill>
              <a:schemeClr val="accent1"/>
            </a:solidFill>
            <a:ln w="9525">
              <a:noFill/>
            </a:ln>
          </p:spPr>
          <p:txBody>
            <a:bodyPr wrap="square" bIns="0" anchor="ctr" anchorCtr="0">
              <a:spAutoFit/>
            </a:bodyPr>
            <a:p>
              <a:pPr indent="304800" eaLnBrk="0" hangingPunct="0"/>
              <a:endParaRPr lang="zh-CN" altLang="en-US" sz="2000" b="1">
                <a:solidFill>
                  <a:srgbClr val="003399"/>
                </a:solidFill>
                <a:latin typeface="楷体" panose="02010609060101010101" pitchFamily="49" charset="-122"/>
                <a:ea typeface="楷体" panose="02010609060101010101" pitchFamily="49" charset="-122"/>
              </a:endParaRPr>
            </a:p>
          </p:txBody>
        </p:sp>
      </p:grpSp>
      <p:sp>
        <p:nvSpPr>
          <p:cNvPr id="7" name="矩形 6"/>
          <p:cNvSpPr/>
          <p:nvPr>
            <p:custDataLst>
              <p:tags r:id="rId5"/>
            </p:custDataLst>
          </p:nvPr>
        </p:nvSpPr>
        <p:spPr>
          <a:xfrm>
            <a:off x="1341120" y="3946525"/>
            <a:ext cx="2442210" cy="460375"/>
          </a:xfrm>
          <a:prstGeom prst="rect">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rgbClr val="002060"/>
                </a:solidFill>
                <a:latin typeface="楷体" panose="02010609060101010101" pitchFamily="49" charset="-122"/>
                <a:ea typeface="楷体" panose="02010609060101010101" pitchFamily="49" charset="-122"/>
                <a:sym typeface="+mn-ea"/>
              </a:rPr>
              <a:t>定位副不准确</a:t>
            </a:r>
            <a:endParaRPr lang="zh-CN" altLang="en-US" sz="2400" b="1">
              <a:solidFill>
                <a:srgbClr val="002060"/>
              </a:solidFill>
              <a:latin typeface="楷体" panose="02010609060101010101" pitchFamily="49" charset="-122"/>
              <a:ea typeface="楷体" panose="02010609060101010101" pitchFamily="49" charset="-122"/>
              <a:sym typeface="+mn-ea"/>
            </a:endParaRPr>
          </a:p>
        </p:txBody>
      </p:sp>
      <p:grpSp>
        <p:nvGrpSpPr>
          <p:cNvPr id="15" name="组合 14"/>
          <p:cNvGrpSpPr/>
          <p:nvPr/>
        </p:nvGrpSpPr>
        <p:grpSpPr>
          <a:xfrm>
            <a:off x="4081145" y="3923665"/>
            <a:ext cx="3346450" cy="622300"/>
            <a:chOff x="6427" y="6179"/>
            <a:chExt cx="5270" cy="980"/>
          </a:xfrm>
        </p:grpSpPr>
        <p:sp>
          <p:nvSpPr>
            <p:cNvPr id="8" name="右箭头 7"/>
            <p:cNvSpPr/>
            <p:nvPr>
              <p:custDataLst>
                <p:tags r:id="rId6"/>
              </p:custDataLst>
            </p:nvPr>
          </p:nvSpPr>
          <p:spPr>
            <a:xfrm>
              <a:off x="6427" y="6179"/>
              <a:ext cx="840" cy="796"/>
            </a:xfrm>
            <a:prstGeom prst="rightArrow">
              <a:avLst>
                <a:gd name="adj1" fmla="val 50000"/>
                <a:gd name="adj2" fmla="val 49988"/>
              </a:avLst>
            </a:prstGeom>
            <a:solidFill>
              <a:schemeClr val="accent1"/>
            </a:solidFill>
            <a:ln w="9525">
              <a:noFill/>
            </a:ln>
          </p:spPr>
          <p:txBody>
            <a:bodyPr wrap="square" bIns="0" anchor="ctr" anchorCtr="0">
              <a:spAutoFit/>
            </a:bodyPr>
            <a:p>
              <a:pPr indent="304800" eaLnBrk="0" hangingPunct="0"/>
              <a:endParaRPr lang="zh-CN" altLang="en-US" sz="2000" b="1">
                <a:solidFill>
                  <a:srgbClr val="003399"/>
                </a:solidFill>
                <a:latin typeface="楷体" panose="02010609060101010101" pitchFamily="49" charset="-122"/>
                <a:ea typeface="楷体" panose="02010609060101010101" pitchFamily="49" charset="-122"/>
              </a:endParaRPr>
            </a:p>
          </p:txBody>
        </p:sp>
        <p:sp>
          <p:nvSpPr>
            <p:cNvPr id="9" name="文本框 187401"/>
            <p:cNvSpPr/>
            <p:nvPr>
              <p:custDataLst>
                <p:tags r:id="rId7"/>
              </p:custDataLst>
            </p:nvPr>
          </p:nvSpPr>
          <p:spPr>
            <a:xfrm>
              <a:off x="7505" y="6179"/>
              <a:ext cx="4192" cy="981"/>
            </a:xfrm>
            <a:prstGeom prst="rect">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rgbClr val="002060"/>
                  </a:solidFill>
                  <a:latin typeface="楷体" panose="02010609060101010101" pitchFamily="49" charset="-122"/>
                  <a:ea typeface="楷体" panose="02010609060101010101" pitchFamily="49" charset="-122"/>
                  <a:sym typeface="+mn-ea"/>
                </a:rPr>
                <a:t>基准位移误差△</a:t>
              </a:r>
              <a:r>
                <a:rPr lang="en-US" altLang="zh-CN" sz="2400" b="1" baseline="-25000">
                  <a:solidFill>
                    <a:srgbClr val="002060"/>
                  </a:solidFill>
                  <a:latin typeface="楷体" panose="02010609060101010101" pitchFamily="49" charset="-122"/>
                  <a:ea typeface="楷体" panose="02010609060101010101" pitchFamily="49" charset="-122"/>
                  <a:sym typeface="+mn-ea"/>
                </a:rPr>
                <a:t>Y</a:t>
              </a:r>
              <a:endParaRPr lang="en-US" altLang="zh-CN" sz="2400" b="1" baseline="-25000">
                <a:solidFill>
                  <a:srgbClr val="002060"/>
                </a:solidFill>
                <a:latin typeface="楷体" panose="02010609060101010101" pitchFamily="49" charset="-122"/>
                <a:ea typeface="楷体" panose="02010609060101010101" pitchFamily="49" charset="-122"/>
                <a:sym typeface="+mn-ea"/>
              </a:endParaRPr>
            </a:p>
          </p:txBody>
        </p:sp>
      </p:grpSp>
      <p:grpSp>
        <p:nvGrpSpPr>
          <p:cNvPr id="16" name="组合 15"/>
          <p:cNvGrpSpPr/>
          <p:nvPr/>
        </p:nvGrpSpPr>
        <p:grpSpPr>
          <a:xfrm>
            <a:off x="7578090" y="2901950"/>
            <a:ext cx="3082290" cy="1371600"/>
            <a:chOff x="11934" y="4570"/>
            <a:chExt cx="4854" cy="2160"/>
          </a:xfrm>
        </p:grpSpPr>
        <p:sp>
          <p:nvSpPr>
            <p:cNvPr id="11" name="文本框 187399"/>
            <p:cNvSpPr txBox="1"/>
            <p:nvPr>
              <p:custDataLst>
                <p:tags r:id="rId8"/>
              </p:custDataLst>
            </p:nvPr>
          </p:nvSpPr>
          <p:spPr>
            <a:xfrm>
              <a:off x="12720" y="5103"/>
              <a:ext cx="4069" cy="769"/>
            </a:xfrm>
            <a:prstGeom prst="rect">
              <a:avLst/>
            </a:prstGeom>
            <a:solidFill>
              <a:srgbClr val="FFFFFF"/>
            </a:solidFill>
            <a:ln w="28575" cap="flat" cmpd="sng">
              <a:solidFill>
                <a:srgbClr val="C00000"/>
              </a:solidFill>
              <a:prstDash val="sysDash"/>
              <a:miter/>
              <a:headEnd type="none" w="med" len="med"/>
              <a:tailEnd type="none" w="med" len="med"/>
            </a:ln>
          </p:spPr>
          <p:txBody>
            <a:bodyPr anchor="t" anchorCtr="0"/>
            <a:p>
              <a:pPr algn="just"/>
              <a:r>
                <a:rPr lang="zh-CN" altLang="en-US" sz="2400" b="1" dirty="0">
                  <a:solidFill>
                    <a:srgbClr val="003399"/>
                  </a:solidFill>
                  <a:latin typeface="楷体" panose="02010609060101010101" pitchFamily="49" charset="-122"/>
                  <a:ea typeface="楷体" panose="02010609060101010101" pitchFamily="49" charset="-122"/>
                  <a:cs typeface="楷体" panose="02010609060101010101" pitchFamily="49" charset="-122"/>
                </a:rPr>
                <a:t>定位误差△</a:t>
              </a:r>
              <a:r>
                <a:rPr lang="en-US" altLang="zh-CN" sz="2400" b="1" baseline="-25000" err="1">
                  <a:solidFill>
                    <a:srgbClr val="003399"/>
                  </a:solidFill>
                  <a:latin typeface="楷体" panose="02010609060101010101" pitchFamily="49" charset="-122"/>
                  <a:ea typeface="楷体" panose="02010609060101010101" pitchFamily="49" charset="-122"/>
                  <a:cs typeface="楷体" panose="02010609060101010101" pitchFamily="49" charset="-122"/>
                </a:rPr>
                <a:t>D</a:t>
              </a:r>
              <a:endParaRPr lang="en-US" altLang="zh-CN" sz="2400" b="1" baseline="-25000" err="1">
                <a:solidFill>
                  <a:srgbClr val="003399"/>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右大括号 11"/>
            <p:cNvSpPr/>
            <p:nvPr>
              <p:custDataLst>
                <p:tags r:id="rId9"/>
              </p:custDataLst>
            </p:nvPr>
          </p:nvSpPr>
          <p:spPr>
            <a:xfrm>
              <a:off x="11934" y="4570"/>
              <a:ext cx="548" cy="2160"/>
            </a:xfrm>
            <a:prstGeom prst="rightBrac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p>
              <a:pPr algn="ctr" fontAlgn="base"/>
              <a:endParaRPr lang="zh-CN" altLang="en-US" strike="noStrike" noProof="1"/>
            </a:p>
          </p:txBody>
        </p:sp>
      </p:grpSp>
      <p:grpSp>
        <p:nvGrpSpPr>
          <p:cNvPr id="14" name="组合 13"/>
          <p:cNvGrpSpPr/>
          <p:nvPr/>
        </p:nvGrpSpPr>
        <p:grpSpPr>
          <a:xfrm>
            <a:off x="4765675" y="4038600"/>
            <a:ext cx="854710" cy="1819275"/>
            <a:chOff x="7505" y="6360"/>
            <a:chExt cx="1346" cy="2865"/>
          </a:xfrm>
        </p:grpSpPr>
        <p:sp>
          <p:nvSpPr>
            <p:cNvPr id="13" name="矩形 12"/>
            <p:cNvSpPr/>
            <p:nvPr>
              <p:custDataLst>
                <p:tags r:id="rId10"/>
              </p:custDataLst>
            </p:nvPr>
          </p:nvSpPr>
          <p:spPr>
            <a:xfrm>
              <a:off x="7680" y="6360"/>
              <a:ext cx="960" cy="600"/>
            </a:xfrm>
            <a:prstGeom prst="rect">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7" name="直接箭头连接符 16"/>
            <p:cNvCxnSpPr>
              <a:stCxn id="13" idx="2"/>
            </p:cNvCxnSpPr>
            <p:nvPr>
              <p:custDataLst>
                <p:tags r:id="rId11"/>
              </p:custDataLst>
            </p:nvPr>
          </p:nvCxnSpPr>
          <p:spPr>
            <a:xfrm>
              <a:off x="8160" y="6960"/>
              <a:ext cx="0" cy="95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12"/>
              </p:custDataLst>
            </p:nvPr>
          </p:nvSpPr>
          <p:spPr>
            <a:xfrm>
              <a:off x="7505" y="7919"/>
              <a:ext cx="1346" cy="1307"/>
            </a:xfrm>
            <a:prstGeom prst="rect">
              <a:avLst/>
            </a:prstGeom>
            <a:noFill/>
            <a:ln w="28575">
              <a:solidFill>
                <a:srgbClr val="008000"/>
              </a:solidFill>
              <a:prstDash val="sysDash"/>
            </a:ln>
          </p:spPr>
          <p:txBody>
            <a:bodyPr wrap="square" anchor="t" anchorCtr="0">
              <a:spAutoFit/>
            </a:bodyPr>
            <a:p>
              <a:r>
                <a:rPr lang="zh-CN" altLang="zh-CN" sz="2400" b="1">
                  <a:solidFill>
                    <a:srgbClr val="002060"/>
                  </a:solidFill>
                  <a:latin typeface="楷体" panose="02010609060101010101" pitchFamily="49" charset="-122"/>
                  <a:ea typeface="楷体" panose="02010609060101010101" pitchFamily="49" charset="-122"/>
                </a:rPr>
                <a:t>定位基准</a:t>
              </a:r>
              <a:endParaRPr lang="zh-CN" altLang="zh-CN" sz="2400" b="1">
                <a:solidFill>
                  <a:srgbClr val="002060"/>
                </a:solidFill>
                <a:latin typeface="楷体" panose="02010609060101010101" pitchFamily="49" charset="-122"/>
                <a:ea typeface="楷体" panose="02010609060101010101" pitchFamily="49" charset="-122"/>
              </a:endParaRPr>
            </a:p>
          </p:txBody>
        </p:sp>
      </p:grpSp>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878840" y="1045210"/>
            <a:ext cx="657415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(１) 基准不重合误差</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由于定位基准与工序基准不重合而造成的定位误差, 称为基准不重合误差, 用ΔB 表示</a:t>
            </a:r>
            <a:r>
              <a:rPr lang="zh-CN" sz="2400">
                <a:sym typeface="+mn-ea"/>
              </a:rPr>
              <a:t>。</a:t>
            </a:r>
            <a:r>
              <a:rPr sz="2400">
                <a:sym typeface="+mn-ea"/>
              </a:rPr>
              <a:t> 由图１</a:t>
            </a:r>
            <a:r>
              <a:rPr lang="en-US" sz="2400">
                <a:sym typeface="+mn-ea"/>
              </a:rPr>
              <a:t>.</a:t>
            </a:r>
            <a:r>
              <a:rPr sz="2400">
                <a:sym typeface="+mn-ea"/>
              </a:rPr>
              <a:t>２９  可知, 基准不重合误差的表达式为</a:t>
            </a:r>
            <a:r>
              <a:rPr lang="zh-CN" sz="2400">
                <a:sym typeface="+mn-ea"/>
              </a:rPr>
              <a:t>：</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B</a:t>
            </a:r>
            <a:r>
              <a:rPr sz="2400">
                <a:sym typeface="+mn-ea"/>
              </a:rPr>
              <a:t> ＝L</a:t>
            </a:r>
            <a:r>
              <a:rPr sz="2400" baseline="-25000">
                <a:sym typeface="+mn-ea"/>
              </a:rPr>
              <a:t>２max</a:t>
            </a:r>
            <a:r>
              <a:rPr sz="2400">
                <a:sym typeface="+mn-ea"/>
              </a:rPr>
              <a:t>－L</a:t>
            </a:r>
            <a:r>
              <a:rPr sz="2400" baseline="-25000">
                <a:sym typeface="+mn-ea"/>
              </a:rPr>
              <a:t>２min</a:t>
            </a:r>
            <a:endParaRPr sz="2400" baseline="-250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式中, Δ</a:t>
            </a:r>
            <a:r>
              <a:rPr sz="2400" baseline="-25000">
                <a:sym typeface="+mn-ea"/>
              </a:rPr>
              <a:t>B</a:t>
            </a:r>
            <a:r>
              <a:rPr sz="2400">
                <a:sym typeface="+mn-ea"/>
              </a:rPr>
              <a:t> 仅与基准的选择有 关, 故 通 常 在 设 计 时 遵 循 基 准 重 合 原 则, 即 可 防 止 产 生 Δ</a:t>
            </a:r>
            <a:r>
              <a:rPr sz="2400" baseline="-25000">
                <a:sym typeface="+mn-ea"/>
              </a:rPr>
              <a:t>B</a:t>
            </a:r>
            <a:r>
              <a:rPr sz="2400">
                <a:sym typeface="+mn-ea"/>
              </a:rPr>
              <a:t> </a:t>
            </a:r>
            <a:r>
              <a:rPr lang="zh-CN" sz="2400">
                <a:sym typeface="+mn-ea"/>
              </a:rPr>
              <a:t>。</a:t>
            </a:r>
            <a:r>
              <a:rPr sz="2400">
                <a:sym typeface="+mn-ea"/>
              </a:rPr>
              <a:t>图１</a:t>
            </a:r>
            <a:r>
              <a:rPr lang="en-US" sz="2400">
                <a:sym typeface="+mn-ea"/>
              </a:rPr>
              <a:t>.</a:t>
            </a:r>
            <a:r>
              <a:rPr sz="2400">
                <a:sym typeface="+mn-ea"/>
              </a:rPr>
              <a:t>２９ 中的工序尺寸 H１, 其工序基准与定位基准均为 B 面, 即基准重合, 基准不重合误差为零</a:t>
            </a:r>
            <a:r>
              <a:rPr lang="zh-CN" sz="2400">
                <a:sym typeface="+mn-ea"/>
              </a:rPr>
              <a:t>。</a:t>
            </a:r>
            <a:endParaRPr lang="zh-CN" sz="2400">
              <a:sym typeface="+mn-ea"/>
            </a:endParaRPr>
          </a:p>
        </p:txBody>
      </p:sp>
      <p:pic>
        <p:nvPicPr>
          <p:cNvPr id="2" name="图片 1"/>
          <p:cNvPicPr>
            <a:picLocks noChangeAspect="1"/>
          </p:cNvPicPr>
          <p:nvPr>
            <p:custDataLst>
              <p:tags r:id="rId3"/>
            </p:custDataLst>
          </p:nvPr>
        </p:nvPicPr>
        <p:blipFill>
          <a:blip r:embed="rId4"/>
          <a:srcRect t="394" r="47222" b="6791"/>
          <a:stretch>
            <a:fillRect/>
          </a:stretch>
        </p:blipFill>
        <p:spPr>
          <a:xfrm>
            <a:off x="7661910" y="436880"/>
            <a:ext cx="4408805" cy="3289300"/>
          </a:xfrm>
          <a:prstGeom prst="rect">
            <a:avLst/>
          </a:prstGeom>
        </p:spPr>
      </p:pic>
      <p:pic>
        <p:nvPicPr>
          <p:cNvPr id="5" name="图片 4"/>
          <p:cNvPicPr>
            <a:picLocks noChangeAspect="1"/>
          </p:cNvPicPr>
          <p:nvPr>
            <p:custDataLst>
              <p:tags r:id="rId5"/>
            </p:custDataLst>
          </p:nvPr>
        </p:nvPicPr>
        <p:blipFill>
          <a:blip r:embed="rId4"/>
          <a:srcRect l="51937" b="7894"/>
          <a:stretch>
            <a:fillRect/>
          </a:stretch>
        </p:blipFill>
        <p:spPr>
          <a:xfrm>
            <a:off x="8351520" y="3556000"/>
            <a:ext cx="3547745" cy="2884170"/>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7452995" y="6334125"/>
            <a:ext cx="4124325" cy="523875"/>
          </a:xfrm>
          <a:prstGeom prst="rect">
            <a:avLst/>
          </a:prstGeom>
        </p:spPr>
      </p:pic>
    </p:spTree>
    <p:custDataLst>
      <p:tags r:id="rId8"/>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基准位移误差</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工件在夹具中定位时, 由于定位副 (工件的定位表面与定位元件的工作表面) 的制造误差和最小配合间隙的影响, 使定位基准在加工方向上产生位移, 导致各个工件位置不一致, 造成加工误差, 这种定位误差称为基准位移误差, 用ΔY 表示</a:t>
            </a:r>
            <a:r>
              <a:rPr lang="zh-CN" sz="2400">
                <a:sym typeface="+mn-ea"/>
              </a:rPr>
              <a:t>。</a:t>
            </a:r>
            <a:endParaRPr lang="zh-CN" sz="2400">
              <a:sym typeface="+mn-ea"/>
            </a:endParaRPr>
          </a:p>
        </p:txBody>
      </p:sp>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由于定位误差由基准不重合误差ΔB 和基准位移误差ΔY 组成</a:t>
            </a:r>
            <a:r>
              <a:rPr lang="zh-CN" sz="2400">
                <a:sym typeface="+mn-ea"/>
              </a:rPr>
              <a:t>。</a:t>
            </a:r>
            <a:r>
              <a:rPr sz="2400">
                <a:sym typeface="+mn-ea"/>
              </a:rPr>
              <a:t>因而定位误差的表达式有以下几种情况:</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(１) 当Δ</a:t>
            </a:r>
            <a:r>
              <a:rPr sz="2400" baseline="-25000">
                <a:sym typeface="+mn-ea"/>
              </a:rPr>
              <a:t>B</a:t>
            </a:r>
            <a:r>
              <a:rPr sz="2400">
                <a:sym typeface="+mn-ea"/>
              </a:rPr>
              <a:t> ＝０, Δ</a:t>
            </a:r>
            <a:r>
              <a:rPr sz="2400" baseline="-25000">
                <a:sym typeface="+mn-ea"/>
              </a:rPr>
              <a:t>Y</a:t>
            </a:r>
            <a:r>
              <a:rPr sz="2400">
                <a:sym typeface="+mn-ea"/>
              </a:rPr>
              <a:t> ≠０时, 产生定位误差的原因是基准位移, 故其表达式为</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D</a:t>
            </a:r>
            <a:r>
              <a:rPr sz="2400">
                <a:sym typeface="+mn-ea"/>
              </a:rPr>
              <a:t> ＝Δ</a:t>
            </a:r>
            <a:r>
              <a:rPr sz="2400" baseline="-25000">
                <a:sym typeface="+mn-ea"/>
              </a:rPr>
              <a:t>Y</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式中, Δ</a:t>
            </a:r>
            <a:r>
              <a:rPr sz="2400" baseline="-25000">
                <a:sym typeface="+mn-ea"/>
              </a:rPr>
              <a:t>D</a:t>
            </a:r>
            <a:r>
              <a:rPr sz="2400">
                <a:sym typeface="+mn-ea"/>
              </a:rPr>
              <a:t> 为定位误差 (mm) </a:t>
            </a:r>
            <a:r>
              <a:rPr lang="zh-CN" sz="2400">
                <a:sym typeface="+mn-ea"/>
              </a:rPr>
              <a:t>。</a:t>
            </a:r>
            <a:endParaRPr lang="zh-CN"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当Δ</a:t>
            </a:r>
            <a:r>
              <a:rPr sz="2400" baseline="-25000">
                <a:sym typeface="+mn-ea"/>
              </a:rPr>
              <a:t>B</a:t>
            </a:r>
            <a:r>
              <a:rPr sz="2400">
                <a:sym typeface="+mn-ea"/>
              </a:rPr>
              <a:t> ≠０, Δ</a:t>
            </a:r>
            <a:r>
              <a:rPr sz="2400" baseline="-25000">
                <a:sym typeface="+mn-ea"/>
              </a:rPr>
              <a:t>Y</a:t>
            </a:r>
            <a:r>
              <a:rPr sz="2400">
                <a:sym typeface="+mn-ea"/>
              </a:rPr>
              <a:t> ＝０时, 产生定位误差的原因是基准不重合, 故其表达式为</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D</a:t>
            </a:r>
            <a:r>
              <a:rPr sz="2400">
                <a:sym typeface="+mn-ea"/>
              </a:rPr>
              <a:t> ＝Δ</a:t>
            </a:r>
            <a:r>
              <a:rPr sz="2400" baseline="-25000">
                <a:sym typeface="+mn-ea"/>
              </a:rPr>
              <a:t>B</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sz="2400">
              <a:sym typeface="+mn-ea"/>
            </a:endParaRPr>
          </a:p>
        </p:txBody>
      </p:sp>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5.</a:t>
            </a:r>
            <a:r>
              <a:rPr lang="zh-CN" altLang="en-US">
                <a:latin typeface="Arial" panose="020B0604020202020204" pitchFamily="34" charset="0"/>
                <a:ea typeface="微软雅黑" panose="020B0503020204020204" charset="-122"/>
                <a:sym typeface="+mn-ea"/>
              </a:rPr>
              <a:t>   定位误差分析</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879475" y="11468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(３) 当Δ</a:t>
            </a:r>
            <a:r>
              <a:rPr sz="2400" baseline="-25000">
                <a:sym typeface="+mn-ea"/>
              </a:rPr>
              <a:t>B</a:t>
            </a:r>
            <a:r>
              <a:rPr sz="2400">
                <a:sym typeface="+mn-ea"/>
              </a:rPr>
              <a:t> ≠０, Δ</a:t>
            </a:r>
            <a:r>
              <a:rPr sz="2400" baseline="-25000">
                <a:sym typeface="+mn-ea"/>
              </a:rPr>
              <a:t>Y</a:t>
            </a:r>
            <a:r>
              <a:rPr sz="2400">
                <a:sym typeface="+mn-ea"/>
              </a:rPr>
              <a:t> ≠０时, 如果工序基准不在定位基准面上, 则其表达式为</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D</a:t>
            </a:r>
            <a:r>
              <a:rPr sz="2400">
                <a:sym typeface="+mn-ea"/>
              </a:rPr>
              <a:t> ＝Δ</a:t>
            </a:r>
            <a:r>
              <a:rPr sz="2400" baseline="-25000">
                <a:sym typeface="+mn-ea"/>
              </a:rPr>
              <a:t>Y</a:t>
            </a:r>
            <a:r>
              <a:rPr sz="2400">
                <a:sym typeface="+mn-ea"/>
              </a:rPr>
              <a:t> ＋Δ</a:t>
            </a:r>
            <a:r>
              <a:rPr sz="2400" baseline="-25000">
                <a:sym typeface="+mn-ea"/>
              </a:rPr>
              <a:t>B</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如果工序基准在定位基准面上, 则其表达式为</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D</a:t>
            </a:r>
            <a:r>
              <a:rPr sz="2400">
                <a:sym typeface="+mn-ea"/>
              </a:rPr>
              <a:t> ＝Δ</a:t>
            </a:r>
            <a:r>
              <a:rPr sz="2400" baseline="-25000">
                <a:sym typeface="+mn-ea"/>
              </a:rPr>
              <a:t>Y</a:t>
            </a:r>
            <a:r>
              <a:rPr sz="2400">
                <a:sym typeface="+mn-ea"/>
              </a:rPr>
              <a:t> －Δ</a:t>
            </a:r>
            <a:r>
              <a:rPr sz="2400" baseline="-25000">
                <a:sym typeface="+mn-ea"/>
              </a:rPr>
              <a:t>B</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 号的判定方法: 当定位基准面变化时, 分析工序基准随之变化所引起ΔY 和ΔB变动方向是相同还是相反</a:t>
            </a:r>
            <a:r>
              <a:rPr lang="zh-CN" sz="2400">
                <a:sym typeface="+mn-ea"/>
              </a:rPr>
              <a:t>。</a:t>
            </a:r>
            <a:r>
              <a:rPr sz="2400">
                <a:sym typeface="+mn-ea"/>
              </a:rPr>
              <a:t>. 两者相同时为 “＋” 号, 两者相反时为 “－” 号</a:t>
            </a:r>
            <a:r>
              <a:rPr lang="zh-CN" sz="2400">
                <a:sym typeface="+mn-ea"/>
              </a:rPr>
              <a:t>。</a:t>
            </a:r>
            <a:endParaRPr lang="zh-CN" sz="2400">
              <a:sym typeface="+mn-ea"/>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885190" y="1296670"/>
            <a:ext cx="10405110" cy="230695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(１) 完全定位</a:t>
            </a:r>
            <a:endParaRPr lang="zh-CN" altLang="en-US" sz="2400"/>
          </a:p>
          <a:p>
            <a:pPr indent="609600" fontAlgn="auto">
              <a:lnSpc>
                <a:spcPct val="150000"/>
              </a:lnSpc>
              <a:extLst>
                <a:ext uri="{35155182-B16C-46BC-9424-99874614C6A1}">
                  <wpsdc:indentchars xmlns:wpsdc="http://www.wps.cn/officeDocument/2017/drawingmlCustomData" val="200" checksum="4158780845"/>
                </a:ext>
              </a:extLst>
            </a:pPr>
            <a:r>
              <a:rPr lang="zh-CN" altLang="en-US" sz="2400"/>
              <a:t> 完全定位是指工件的６个自由度不发生重复且被全部约束的定位. 当工件在X、 Y、 Z 三个坐标方向上均有尺寸要求或位置精度要求较高时, 如机座、 箱体、 机床工作台等类型工件, 一般均采用这种完全定位方式。</a:t>
            </a:r>
            <a:endParaRPr lang="zh-CN" altLang="en-US" sz="2400"/>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(１) 工件以内孔定位</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工件以内孔定位是指用圆柱定位销、 圆柱心轴中心定位</a:t>
            </a:r>
            <a:r>
              <a:rPr lang="zh-CN" sz="2400">
                <a:sym typeface="+mn-ea"/>
              </a:rPr>
              <a:t>。</a:t>
            </a:r>
            <a:r>
              <a:rPr sz="2400">
                <a:sym typeface="+mn-ea"/>
              </a:rPr>
              <a:t> 当圆柱定位销、 圆柱心轴与被定位的工件内孔为过盈配合时, 不存在间隙, 定位基准 (内孔轴线) 相对定位元件没有位置变化, 则Δ</a:t>
            </a:r>
            <a:r>
              <a:rPr sz="2400" baseline="-25000">
                <a:sym typeface="+mn-ea"/>
              </a:rPr>
              <a:t>Y</a:t>
            </a:r>
            <a:r>
              <a:rPr sz="2400">
                <a:sym typeface="+mn-ea"/>
              </a:rPr>
              <a:t> ＝０; </a:t>
            </a:r>
            <a:endParaRPr lang="zh-CN" sz="2400">
              <a:sym typeface="+mn-ea"/>
            </a:endParaRPr>
          </a:p>
        </p:txBody>
      </p:sp>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6539230"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当圆柱定位销、 圆柱心轴与被定位的工件内孔为间隙配合时, 如图１</a:t>
            </a:r>
            <a:r>
              <a:rPr lang="en-US" sz="2400">
                <a:sym typeface="+mn-ea"/>
              </a:rPr>
              <a:t>.</a:t>
            </a:r>
            <a:r>
              <a:rPr sz="2400">
                <a:sym typeface="+mn-ea"/>
              </a:rPr>
              <a:t>３０所示, 由于间隙的影响, 会使工件的中心发生偏移, 其偏移量即为最大配合间隙, 基准位移误差可按下式计算</a:t>
            </a:r>
            <a:r>
              <a:rPr lang="zh-CN" sz="2400">
                <a:sym typeface="+mn-ea"/>
              </a:rPr>
              <a:t>：</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Δ</a:t>
            </a:r>
            <a:r>
              <a:rPr sz="2400" baseline="-25000">
                <a:sym typeface="+mn-ea"/>
              </a:rPr>
              <a:t>Y</a:t>
            </a:r>
            <a:r>
              <a:rPr sz="2400">
                <a:sym typeface="+mn-ea"/>
              </a:rPr>
              <a:t> ＝X </a:t>
            </a:r>
            <a:r>
              <a:rPr sz="2400" baseline="-25000">
                <a:sym typeface="+mn-ea"/>
              </a:rPr>
              <a:t>max</a:t>
            </a:r>
            <a:r>
              <a:rPr sz="2400">
                <a:sym typeface="+mn-ea"/>
              </a:rPr>
              <a:t>＝δ</a:t>
            </a:r>
            <a:r>
              <a:rPr sz="2400" baseline="-25000">
                <a:sym typeface="+mn-ea"/>
              </a:rPr>
              <a:t>D</a:t>
            </a:r>
            <a:r>
              <a:rPr sz="2400">
                <a:sym typeface="+mn-ea"/>
              </a:rPr>
              <a:t> ＋δ</a:t>
            </a:r>
            <a:r>
              <a:rPr sz="2400" baseline="-25000">
                <a:sym typeface="+mn-ea"/>
              </a:rPr>
              <a:t>d</a:t>
            </a:r>
            <a:r>
              <a:rPr sz="2400">
                <a:sym typeface="+mn-ea"/>
              </a:rPr>
              <a:t>＋X </a:t>
            </a:r>
            <a:r>
              <a:rPr sz="2400" baseline="-25000">
                <a:sym typeface="+mn-ea"/>
              </a:rPr>
              <a:t>min</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式中, X </a:t>
            </a:r>
            <a:r>
              <a:rPr sz="2400" baseline="-25000">
                <a:sym typeface="+mn-ea"/>
              </a:rPr>
              <a:t>max</a:t>
            </a:r>
            <a:r>
              <a:rPr sz="2400">
                <a:sym typeface="+mn-ea"/>
              </a:rPr>
              <a:t>为定位副最大配合间隙 (mm) ; δ</a:t>
            </a:r>
            <a:r>
              <a:rPr sz="2400" baseline="-25000">
                <a:sym typeface="+mn-ea"/>
              </a:rPr>
              <a:t>D</a:t>
            </a:r>
            <a:r>
              <a:rPr sz="2400">
                <a:sym typeface="+mn-ea"/>
              </a:rPr>
              <a:t> 为工件定位基准孔的直径公差 (mm) ; δ</a:t>
            </a:r>
            <a:r>
              <a:rPr sz="2400" baseline="-25000">
                <a:sym typeface="+mn-ea"/>
              </a:rPr>
              <a:t>d </a:t>
            </a:r>
            <a:r>
              <a:rPr sz="2400">
                <a:sym typeface="+mn-ea"/>
              </a:rPr>
              <a:t>为圆柱定位销或圆柱心轴的直径公差 (mm) ; X </a:t>
            </a:r>
            <a:r>
              <a:rPr sz="2400" baseline="-25000">
                <a:sym typeface="+mn-ea"/>
              </a:rPr>
              <a:t>min</a:t>
            </a:r>
            <a:r>
              <a:rPr sz="2400">
                <a:sym typeface="+mn-ea"/>
              </a:rPr>
              <a:t>为定位副所需最小间隙 (mm) , 由设计时确定</a:t>
            </a:r>
            <a:r>
              <a:rPr lang="zh-CN" sz="2400">
                <a:sym typeface="+mn-ea"/>
              </a:rPr>
              <a:t>。</a:t>
            </a:r>
            <a:endParaRPr lang="zh-CN" sz="2400">
              <a:sym typeface="+mn-ea"/>
            </a:endParaRPr>
          </a:p>
        </p:txBody>
      </p:sp>
      <p:pic>
        <p:nvPicPr>
          <p:cNvPr id="5" name="图片 4"/>
          <p:cNvPicPr>
            <a:picLocks noChangeAspect="1"/>
          </p:cNvPicPr>
          <p:nvPr>
            <p:custDataLst>
              <p:tags r:id="rId3"/>
            </p:custDataLst>
          </p:nvPr>
        </p:nvPicPr>
        <p:blipFill>
          <a:blip r:embed="rId4"/>
          <a:stretch>
            <a:fillRect/>
          </a:stretch>
        </p:blipFill>
        <p:spPr>
          <a:xfrm>
            <a:off x="7810500" y="1743710"/>
            <a:ext cx="4025900" cy="4137025"/>
          </a:xfrm>
          <a:prstGeom prst="rect">
            <a:avLst/>
          </a:prstGeom>
        </p:spPr>
      </p:pic>
    </p:spTree>
    <p:custDataLst>
      <p:tags r:id="rId5"/>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(２) 工件以平面定位</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由于工件定位面与定位元件工作面以平面接触时, 两者的位置不会发生相对变化, 因而认为其基准位移误差为零, 即Δ</a:t>
            </a:r>
            <a:r>
              <a:rPr sz="2400" baseline="-25000">
                <a:sym typeface="+mn-ea"/>
              </a:rPr>
              <a:t>Y</a:t>
            </a:r>
            <a:r>
              <a:rPr sz="2400">
                <a:sym typeface="+mn-ea"/>
              </a:rPr>
              <a:t> ＝０</a:t>
            </a:r>
            <a:r>
              <a:rPr lang="zh-CN" sz="2400">
                <a:sym typeface="+mn-ea"/>
              </a:rPr>
              <a:t>。</a:t>
            </a:r>
            <a:endParaRPr lang="zh-CN" sz="2400">
              <a:sym typeface="+mn-ea"/>
            </a:endParaRPr>
          </a:p>
        </p:txBody>
      </p:sp>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11086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(３) 工件以外圆柱定位</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 V 形块是一种对中定位元件, 当 V 形块和工件外圆制造得非常精确时, 这时外圆中心应在 V 形块理论中心位置上, 即两基准重合而没有基准位移误差</a:t>
            </a:r>
            <a:r>
              <a:rPr lang="zh-CN" sz="2400">
                <a:sym typeface="+mn-ea"/>
              </a:rPr>
              <a:t>。</a:t>
            </a:r>
            <a:r>
              <a:rPr sz="2400">
                <a:sym typeface="+mn-ea"/>
              </a:rPr>
              <a:t> </a:t>
            </a:r>
            <a:endParaRPr sz="2400">
              <a:sym typeface="+mn-ea"/>
            </a:endParaRPr>
          </a:p>
        </p:txBody>
      </p:sp>
    </p:spTree>
    <p:custDataLst>
      <p:tags r:id="rId3"/>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custDataLst>
              <p:tags r:id="rId2"/>
            </p:custDataLst>
          </p:nvPr>
        </p:nvSpPr>
        <p:spPr>
          <a:xfrm>
            <a:off x="1244600" y="1045210"/>
            <a:ext cx="5498465" cy="506920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sz="2400">
                <a:sym typeface="+mn-ea"/>
              </a:rPr>
              <a:t>但是实际上对于一批工件而言外圆直径是有偏差的, 当外圆直径由D</a:t>
            </a:r>
            <a:r>
              <a:rPr sz="2400" baseline="-25000">
                <a:sym typeface="+mn-ea"/>
              </a:rPr>
              <a:t>max</a:t>
            </a:r>
            <a:r>
              <a:rPr sz="2400">
                <a:sym typeface="+mn-ea"/>
              </a:rPr>
              <a:t>减少到D</a:t>
            </a:r>
            <a:r>
              <a:rPr sz="2400" baseline="-25000">
                <a:sym typeface="+mn-ea"/>
              </a:rPr>
              <a:t>min</a:t>
            </a:r>
            <a:r>
              <a:rPr sz="2400">
                <a:sym typeface="+mn-ea"/>
              </a:rPr>
              <a:t>时, 如图１</a:t>
            </a:r>
            <a:r>
              <a:rPr lang="en-US" sz="2400">
                <a:sym typeface="+mn-ea"/>
              </a:rPr>
              <a:t>.</a:t>
            </a:r>
            <a:r>
              <a:rPr sz="2400">
                <a:sym typeface="+mn-ea"/>
              </a:rPr>
              <a:t>３１所示,定位基准相对定位元件发生位置变化, 因而产生垂直方向的基准位移误差Δ</a:t>
            </a:r>
            <a:r>
              <a:rPr sz="2400" baseline="-25000">
                <a:sym typeface="+mn-ea"/>
              </a:rPr>
              <a:t>Y</a:t>
            </a:r>
            <a:r>
              <a:rPr sz="2400">
                <a:sym typeface="+mn-ea"/>
              </a:rPr>
              <a:t> , 即</a:t>
            </a: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endParaRPr sz="2400">
              <a:sym typeface="+mn-ea"/>
            </a:endParaRPr>
          </a:p>
          <a:p>
            <a:pPr indent="609600" fontAlgn="auto">
              <a:lnSpc>
                <a:spcPct val="150000"/>
              </a:lnSpc>
              <a:extLst>
                <a:ext uri="{35155182-B16C-46BC-9424-99874614C6A1}">
                  <wpsdc:indentchars xmlns:wpsdc="http://www.wps.cn/officeDocument/2017/drawingmlCustomData" val="200" checksum="4158780845"/>
                </a:ext>
              </a:extLst>
            </a:pPr>
            <a:r>
              <a:rPr sz="2400">
                <a:sym typeface="+mn-ea"/>
              </a:rPr>
              <a:t>式中, T (D) 为工件定位基准的直径公差 (mm) ; α 为 V 形块两斜面夹角 (°) .</a:t>
            </a:r>
            <a:endParaRPr lang="zh-CN" sz="2400">
              <a:sym typeface="+mn-ea"/>
            </a:endParaRPr>
          </a:p>
        </p:txBody>
      </p:sp>
      <p:pic>
        <p:nvPicPr>
          <p:cNvPr id="2" name="图片 1"/>
          <p:cNvPicPr>
            <a:picLocks noChangeAspect="1"/>
          </p:cNvPicPr>
          <p:nvPr>
            <p:custDataLst>
              <p:tags r:id="rId3"/>
            </p:custDataLst>
          </p:nvPr>
        </p:nvPicPr>
        <p:blipFill>
          <a:blip r:embed="rId4"/>
          <a:stretch>
            <a:fillRect/>
          </a:stretch>
        </p:blipFill>
        <p:spPr>
          <a:xfrm>
            <a:off x="1894840" y="3848100"/>
            <a:ext cx="4197985" cy="660400"/>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6875145" y="818515"/>
            <a:ext cx="4791075" cy="5295900"/>
          </a:xfrm>
          <a:prstGeom prst="rect">
            <a:avLst/>
          </a:prstGeom>
        </p:spPr>
      </p:pic>
    </p:spTree>
    <p:custDataLst>
      <p:tags r:id="rId7"/>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graphicFrame>
        <p:nvGraphicFramePr>
          <p:cNvPr id="36865" name="对象 3"/>
          <p:cNvGraphicFramePr/>
          <p:nvPr>
            <p:custDataLst>
              <p:tags r:id="rId2"/>
            </p:custDataLst>
          </p:nvPr>
        </p:nvGraphicFramePr>
        <p:xfrm>
          <a:off x="1291908" y="2212023"/>
          <a:ext cx="3811587" cy="2949575"/>
        </p:xfrm>
        <a:graphic>
          <a:graphicData uri="http://schemas.openxmlformats.org/presentationml/2006/ole">
            <mc:AlternateContent xmlns:mc="http://schemas.openxmlformats.org/markup-compatibility/2006">
              <mc:Choice xmlns:v="urn:schemas-microsoft-com:vml" Requires="v">
                <p:oleObj spid="_x0000_s3084" name="" r:id="rId3" imgW="4561205" imgH="3498850" progId="Word.Document.8">
                  <p:embed/>
                </p:oleObj>
              </mc:Choice>
              <mc:Fallback>
                <p:oleObj name="" r:id="rId3" imgW="4561205" imgH="3498850" progId="Word.Document.8">
                  <p:embed/>
                  <p:pic>
                    <p:nvPicPr>
                      <p:cNvPr id="0" name="图片 3083"/>
                      <p:cNvPicPr/>
                      <p:nvPr/>
                    </p:nvPicPr>
                    <p:blipFill>
                      <a:blip r:embed="rId4"/>
                      <a:stretch>
                        <a:fillRect/>
                      </a:stretch>
                    </p:blipFill>
                    <p:spPr>
                      <a:xfrm>
                        <a:off x="1291908" y="2212023"/>
                        <a:ext cx="3811587" cy="2949575"/>
                      </a:xfrm>
                      <a:prstGeom prst="rect">
                        <a:avLst/>
                      </a:prstGeom>
                      <a:noFill/>
                      <a:ln w="38100">
                        <a:noFill/>
                        <a:miter/>
                      </a:ln>
                    </p:spPr>
                  </p:pic>
                </p:oleObj>
              </mc:Fallback>
            </mc:AlternateContent>
          </a:graphicData>
        </a:graphic>
      </p:graphicFrame>
      <p:sp>
        <p:nvSpPr>
          <p:cNvPr id="36866" name="文本框 3"/>
          <p:cNvSpPr txBox="1"/>
          <p:nvPr>
            <p:custDataLst>
              <p:tags r:id="rId5"/>
            </p:custDataLst>
          </p:nvPr>
        </p:nvSpPr>
        <p:spPr>
          <a:xfrm>
            <a:off x="1752283" y="914083"/>
            <a:ext cx="8416925" cy="829945"/>
          </a:xfrm>
          <a:prstGeom prst="rect">
            <a:avLst/>
          </a:prstGeom>
          <a:noFill/>
          <a:ln w="9525">
            <a:noFill/>
          </a:ln>
        </p:spPr>
        <p:txBody>
          <a:bodyPr wrap="square" anchor="t" anchorCtr="0">
            <a:spAutoFit/>
          </a:bodyPr>
          <a:p>
            <a:r>
              <a:rPr lang="en-US" altLang="zh-CN" sz="2400" b="1" dirty="0">
                <a:solidFill>
                  <a:srgbClr val="003399"/>
                </a:solidFill>
                <a:latin typeface="楷体" panose="02010609060101010101" pitchFamily="49" charset="-122"/>
                <a:ea typeface="楷体" panose="02010609060101010101" pitchFamily="49" charset="-122"/>
              </a:rPr>
              <a:t>   </a:t>
            </a:r>
            <a:r>
              <a:rPr lang="zh-CN" altLang="en-US" sz="2400" b="1" dirty="0">
                <a:solidFill>
                  <a:srgbClr val="003399"/>
                </a:solidFill>
                <a:latin typeface="楷体" panose="02010609060101010101" pitchFamily="49" charset="-122"/>
                <a:ea typeface="楷体" panose="02010609060101010101" pitchFamily="49" charset="-122"/>
              </a:rPr>
              <a:t>【例</a:t>
            </a:r>
            <a:r>
              <a:rPr lang="en-US" altLang="zh-CN" sz="2400" b="1" dirty="0">
                <a:solidFill>
                  <a:srgbClr val="003399"/>
                </a:solidFill>
                <a:latin typeface="楷体" panose="02010609060101010101" pitchFamily="49" charset="-122"/>
                <a:ea typeface="楷体" panose="02010609060101010101" pitchFamily="49" charset="-122"/>
              </a:rPr>
              <a:t>1</a:t>
            </a:r>
            <a:r>
              <a:rPr lang="zh-CN" altLang="en-US" sz="2400" b="1" dirty="0">
                <a:solidFill>
                  <a:srgbClr val="003399"/>
                </a:solidFill>
                <a:latin typeface="楷体" panose="02010609060101010101" pitchFamily="49" charset="-122"/>
                <a:ea typeface="楷体" panose="02010609060101010101" pitchFamily="49" charset="-122"/>
              </a:rPr>
              <a:t>】如下图所示定位方案，加工</a:t>
            </a:r>
            <a:r>
              <a:rPr lang="en-US" altLang="zh-CN" sz="2400" b="1">
                <a:solidFill>
                  <a:srgbClr val="003399"/>
                </a:solidFill>
                <a:latin typeface="楷体" panose="02010609060101010101" pitchFamily="49" charset="-122"/>
                <a:ea typeface="楷体" panose="02010609060101010101" pitchFamily="49" charset="-122"/>
              </a:rPr>
              <a:t>B</a:t>
            </a:r>
            <a:r>
              <a:rPr lang="zh-CN" altLang="en-US" sz="2400" b="1" dirty="0">
                <a:solidFill>
                  <a:srgbClr val="003399"/>
                </a:solidFill>
                <a:latin typeface="楷体" panose="02010609060101010101" pitchFamily="49" charset="-122"/>
                <a:ea typeface="楷体" panose="02010609060101010101" pitchFamily="49" charset="-122"/>
              </a:rPr>
              <a:t>面，试求基准不重合误差和基准位移误差。</a:t>
            </a:r>
            <a:endParaRPr lang="zh-CN" altLang="en-US" sz="2400">
              <a:latin typeface="Arial" panose="020B0604020202020204" pitchFamily="34" charset="0"/>
              <a:ea typeface="宋体" panose="02010600030101010101" pitchFamily="2" charset="-122"/>
            </a:endParaRPr>
          </a:p>
        </p:txBody>
      </p:sp>
      <p:sp>
        <p:nvSpPr>
          <p:cNvPr id="2" name="文本框 1"/>
          <p:cNvSpPr txBox="1"/>
          <p:nvPr>
            <p:custDataLst>
              <p:tags r:id="rId6"/>
            </p:custDataLst>
          </p:nvPr>
        </p:nvSpPr>
        <p:spPr>
          <a:xfrm>
            <a:off x="5191125" y="2006600"/>
            <a:ext cx="633095" cy="460375"/>
          </a:xfrm>
          <a:prstGeom prst="rect">
            <a:avLst/>
          </a:prstGeom>
          <a:noFill/>
          <a:ln w="9525">
            <a:noFill/>
          </a:ln>
        </p:spPr>
        <p:txBody>
          <a:bodyPr wrap="square" anchor="t" anchorCtr="0">
            <a:spAutoFit/>
          </a:bodyPr>
          <a:p>
            <a:r>
              <a:rPr lang="zh-CN" altLang="en-US" sz="2400" b="1">
                <a:solidFill>
                  <a:srgbClr val="C00000"/>
                </a:solidFill>
                <a:latin typeface="楷体" panose="02010609060101010101" pitchFamily="49" charset="-122"/>
                <a:ea typeface="楷体" panose="02010609060101010101" pitchFamily="49" charset="-122"/>
              </a:rPr>
              <a:t>解：</a:t>
            </a:r>
            <a:endParaRPr lang="zh-CN" altLang="en-US" sz="2400" b="1">
              <a:solidFill>
                <a:srgbClr val="C00000"/>
              </a:solidFill>
              <a:latin typeface="楷体" panose="02010609060101010101" pitchFamily="49" charset="-122"/>
              <a:ea typeface="楷体" panose="02010609060101010101" pitchFamily="49" charset="-122"/>
            </a:endParaRPr>
          </a:p>
        </p:txBody>
      </p:sp>
      <p:sp>
        <p:nvSpPr>
          <p:cNvPr id="14" name="文本框 13"/>
          <p:cNvSpPr txBox="1"/>
          <p:nvPr>
            <p:custDataLst>
              <p:tags r:id="rId7"/>
            </p:custDataLst>
          </p:nvPr>
        </p:nvSpPr>
        <p:spPr>
          <a:xfrm>
            <a:off x="6054725" y="5946775"/>
            <a:ext cx="3039110" cy="460375"/>
          </a:xfrm>
          <a:prstGeom prst="rect">
            <a:avLst/>
          </a:prstGeom>
          <a:noFill/>
          <a:ln w="9525">
            <a:noFill/>
          </a:ln>
        </p:spPr>
        <p:txBody>
          <a:bodyPr wrap="none" anchor="t" anchorCtr="0">
            <a:spAutoFit/>
          </a:bodyPr>
          <a:p>
            <a:pPr algn="l"/>
            <a:r>
              <a:rPr lang="zh-CN" altLang="en-US" sz="2400" b="1">
                <a:solidFill>
                  <a:srgbClr val="003399"/>
                </a:solidFill>
                <a:latin typeface="楷体" panose="02010609060101010101" pitchFamily="49" charset="-122"/>
                <a:ea typeface="楷体" panose="02010609060101010101" pitchFamily="49" charset="-122"/>
              </a:rPr>
              <a:t>故</a:t>
            </a:r>
            <a:r>
              <a:rPr lang="zh-CN" altLang="en-US" sz="2400" b="1" dirty="0">
                <a:solidFill>
                  <a:srgbClr val="003399"/>
                </a:solidFill>
                <a:latin typeface="楷体" panose="02010609060101010101" pitchFamily="49" charset="-122"/>
                <a:ea typeface="楷体" panose="02010609060101010101" pitchFamily="49" charset="-122"/>
                <a:sym typeface="+mn-ea"/>
              </a:rPr>
              <a:t>基准位移误差</a:t>
            </a:r>
            <a:r>
              <a:rPr lang="en-US" altLang="zh-CN" sz="2400" b="1">
                <a:solidFill>
                  <a:srgbClr val="003399"/>
                </a:solidFill>
                <a:latin typeface="楷体" panose="02010609060101010101" pitchFamily="49" charset="-122"/>
                <a:ea typeface="楷体" panose="02010609060101010101" pitchFamily="49" charset="-122"/>
              </a:rPr>
              <a:t>△</a:t>
            </a:r>
            <a:r>
              <a:rPr lang="en-US" altLang="zh-CN" sz="2400" b="1" baseline="-25000">
                <a:solidFill>
                  <a:srgbClr val="003399"/>
                </a:solidFill>
                <a:latin typeface="楷体" panose="02010609060101010101" pitchFamily="49" charset="-122"/>
                <a:ea typeface="楷体" panose="02010609060101010101" pitchFamily="49" charset="-122"/>
              </a:rPr>
              <a:t>Y</a:t>
            </a:r>
            <a:r>
              <a:rPr lang="zh-CN" altLang="zh-CN" sz="2400" b="1">
                <a:solidFill>
                  <a:srgbClr val="003399"/>
                </a:solidFill>
                <a:latin typeface="楷体" panose="02010609060101010101" pitchFamily="49" charset="-122"/>
                <a:ea typeface="楷体" panose="02010609060101010101" pitchFamily="49" charset="-122"/>
              </a:rPr>
              <a:t>=0</a:t>
            </a:r>
            <a:endParaRPr lang="zh-CN" altLang="en-US" sz="2400" b="1">
              <a:solidFill>
                <a:srgbClr val="003399"/>
              </a:solidFill>
              <a:latin typeface="楷体" panose="02010609060101010101" pitchFamily="49" charset="-122"/>
              <a:ea typeface="楷体" panose="02010609060101010101" pitchFamily="49" charset="-122"/>
            </a:endParaRPr>
          </a:p>
        </p:txBody>
      </p:sp>
      <p:sp>
        <p:nvSpPr>
          <p:cNvPr id="18" name="文本框 17"/>
          <p:cNvSpPr txBox="1"/>
          <p:nvPr>
            <p:custDataLst>
              <p:tags r:id="rId8"/>
            </p:custDataLst>
          </p:nvPr>
        </p:nvSpPr>
        <p:spPr>
          <a:xfrm>
            <a:off x="1676400" y="5334000"/>
            <a:ext cx="2901950" cy="398780"/>
          </a:xfrm>
          <a:prstGeom prst="rect">
            <a:avLst/>
          </a:prstGeom>
          <a:noFill/>
          <a:ln w="9525">
            <a:noFill/>
          </a:ln>
        </p:spPr>
        <p:txBody>
          <a:bodyPr anchor="t">
            <a:spAutoFit/>
          </a:bodyPr>
          <a:p>
            <a:pPr>
              <a:spcBef>
                <a:spcPct val="50000"/>
              </a:spcBef>
            </a:pPr>
            <a:r>
              <a:rPr lang="zh-CN" altLang="en-US" sz="2000" b="1" dirty="0">
                <a:solidFill>
                  <a:schemeClr val="accent1">
                    <a:lumMod val="50000"/>
                  </a:schemeClr>
                </a:solidFill>
                <a:latin typeface="楷体" panose="02010609060101010101" pitchFamily="49" charset="-122"/>
                <a:ea typeface="楷体" panose="02010609060101010101" pitchFamily="49" charset="-122"/>
              </a:rPr>
              <a:t>加工</a:t>
            </a:r>
            <a:r>
              <a:rPr lang="en-US" altLang="zh-CN" sz="2000" b="1" dirty="0">
                <a:solidFill>
                  <a:schemeClr val="accent1">
                    <a:lumMod val="50000"/>
                  </a:schemeClr>
                </a:solidFill>
                <a:latin typeface="楷体" panose="02010609060101010101" pitchFamily="49" charset="-122"/>
                <a:ea typeface="楷体" panose="02010609060101010101" pitchFamily="49" charset="-122"/>
              </a:rPr>
              <a:t>B</a:t>
            </a:r>
            <a:r>
              <a:rPr lang="zh-CN" altLang="en-US" sz="2000" b="1" dirty="0">
                <a:solidFill>
                  <a:schemeClr val="accent1">
                    <a:lumMod val="50000"/>
                  </a:schemeClr>
                </a:solidFill>
                <a:latin typeface="楷体" panose="02010609060101010101" pitchFamily="49" charset="-122"/>
                <a:ea typeface="楷体" panose="02010609060101010101" pitchFamily="49" charset="-122"/>
              </a:rPr>
              <a:t>定位方案</a:t>
            </a:r>
            <a:endParaRPr lang="zh-CN" altLang="en-US" sz="2000" b="1" dirty="0">
              <a:solidFill>
                <a:schemeClr val="accent1">
                  <a:lumMod val="50000"/>
                </a:schemeClr>
              </a:solidFill>
              <a:latin typeface="楷体" panose="02010609060101010101" pitchFamily="49" charset="-122"/>
              <a:ea typeface="楷体" panose="02010609060101010101" pitchFamily="49" charset="-122"/>
            </a:endParaRPr>
          </a:p>
        </p:txBody>
      </p:sp>
      <p:sp>
        <p:nvSpPr>
          <p:cNvPr id="19" name="文本框 18"/>
          <p:cNvSpPr txBox="1"/>
          <p:nvPr>
            <p:custDataLst>
              <p:tags r:id="rId9"/>
            </p:custDataLst>
          </p:nvPr>
        </p:nvSpPr>
        <p:spPr>
          <a:xfrm>
            <a:off x="5967095" y="2898775"/>
            <a:ext cx="2172970" cy="460375"/>
          </a:xfrm>
          <a:prstGeom prst="rect">
            <a:avLst/>
          </a:prstGeom>
          <a:noFill/>
          <a:ln w="9525">
            <a:noFill/>
          </a:ln>
        </p:spPr>
        <p:txBody>
          <a:bodyPr wrap="none" anchor="t">
            <a:spAutoFit/>
          </a:bodyPr>
          <a:p>
            <a:pPr>
              <a:spcBef>
                <a:spcPct val="50000"/>
              </a:spcBef>
            </a:pPr>
            <a:r>
              <a:rPr lang="zh-CN" altLang="en-US" sz="2400" b="1">
                <a:solidFill>
                  <a:srgbClr val="003399"/>
                </a:solidFill>
                <a:latin typeface="楷体" panose="02010609060101010101" pitchFamily="49" charset="-122"/>
                <a:ea typeface="楷体" panose="02010609060101010101" pitchFamily="49" charset="-122"/>
                <a:sym typeface="+mn-ea"/>
              </a:rPr>
              <a:t>定位基准：</a:t>
            </a:r>
            <a:r>
              <a:rPr lang="en-US" altLang="zh-CN" sz="2400" b="1">
                <a:solidFill>
                  <a:srgbClr val="003399"/>
                </a:solidFill>
                <a:latin typeface="楷体" panose="02010609060101010101" pitchFamily="49" charset="-122"/>
                <a:ea typeface="楷体" panose="02010609060101010101" pitchFamily="49" charset="-122"/>
                <a:sym typeface="+mn-ea"/>
              </a:rPr>
              <a:t>C</a:t>
            </a:r>
            <a:r>
              <a:rPr lang="zh-CN" altLang="en-US" sz="2400" b="1">
                <a:solidFill>
                  <a:srgbClr val="003399"/>
                </a:solidFill>
                <a:latin typeface="楷体" panose="02010609060101010101" pitchFamily="49" charset="-122"/>
                <a:ea typeface="楷体" panose="02010609060101010101" pitchFamily="49" charset="-122"/>
                <a:sym typeface="+mn-ea"/>
              </a:rPr>
              <a:t>面</a:t>
            </a:r>
            <a:endParaRPr lang="zh-CN" altLang="en-US" sz="2400" b="1" dirty="0">
              <a:solidFill>
                <a:srgbClr val="003399"/>
              </a:solidFill>
              <a:latin typeface="楷体" panose="02010609060101010101" pitchFamily="49" charset="-122"/>
              <a:ea typeface="楷体" panose="02010609060101010101" pitchFamily="49" charset="-122"/>
              <a:sym typeface="+mn-ea"/>
            </a:endParaRPr>
          </a:p>
        </p:txBody>
      </p:sp>
      <p:sp>
        <p:nvSpPr>
          <p:cNvPr id="20" name="文本框 19"/>
          <p:cNvSpPr txBox="1"/>
          <p:nvPr>
            <p:custDataLst>
              <p:tags r:id="rId10"/>
            </p:custDataLst>
          </p:nvPr>
        </p:nvSpPr>
        <p:spPr>
          <a:xfrm>
            <a:off x="5967095" y="2006600"/>
            <a:ext cx="3696335" cy="460375"/>
          </a:xfrm>
          <a:prstGeom prst="rect">
            <a:avLst/>
          </a:prstGeom>
          <a:noFill/>
          <a:ln w="9525">
            <a:noFill/>
          </a:ln>
        </p:spPr>
        <p:txBody>
          <a:bodyPr wrap="square" anchor="t" anchorCtr="0">
            <a:spAutoFit/>
          </a:bodyPr>
          <a:p>
            <a:r>
              <a:rPr lang="zh-CN" altLang="en-US" sz="2400" b="1" dirty="0">
                <a:solidFill>
                  <a:srgbClr val="003399"/>
                </a:solidFill>
                <a:latin typeface="楷体" panose="02010609060101010101" pitchFamily="49" charset="-122"/>
                <a:ea typeface="楷体" panose="02010609060101010101" pitchFamily="49" charset="-122"/>
              </a:rPr>
              <a:t>工序尺寸：</a:t>
            </a:r>
            <a:r>
              <a:rPr lang="en-US" altLang="zh-CN" sz="2400" b="1" dirty="0">
                <a:solidFill>
                  <a:srgbClr val="003399"/>
                </a:solidFill>
                <a:latin typeface="楷体" panose="02010609060101010101" pitchFamily="49" charset="-122"/>
                <a:ea typeface="楷体" panose="02010609060101010101" pitchFamily="49" charset="-122"/>
              </a:rPr>
              <a:t>25</a:t>
            </a:r>
            <a:r>
              <a:rPr lang="zh-CN" altLang="en-US" sz="2400" b="1" dirty="0">
                <a:solidFill>
                  <a:srgbClr val="003399"/>
                </a:solidFill>
                <a:latin typeface="楷体" panose="02010609060101010101" pitchFamily="49" charset="-122"/>
                <a:ea typeface="楷体" panose="02010609060101010101" pitchFamily="49" charset="-122"/>
              </a:rPr>
              <a:t>±</a:t>
            </a:r>
            <a:r>
              <a:rPr lang="en-US" altLang="zh-CN" sz="2400" b="1" dirty="0">
                <a:solidFill>
                  <a:srgbClr val="003399"/>
                </a:solidFill>
                <a:latin typeface="楷体" panose="02010609060101010101" pitchFamily="49" charset="-122"/>
                <a:ea typeface="楷体" panose="02010609060101010101" pitchFamily="49" charset="-122"/>
              </a:rPr>
              <a:t>0.15</a:t>
            </a:r>
            <a:endParaRPr lang="en-US" altLang="zh-CN" sz="2400" b="1" dirty="0">
              <a:solidFill>
                <a:srgbClr val="003399"/>
              </a:solidFill>
              <a:latin typeface="楷体" panose="02010609060101010101" pitchFamily="49" charset="-122"/>
              <a:ea typeface="楷体" panose="02010609060101010101" pitchFamily="49" charset="-122"/>
            </a:endParaRPr>
          </a:p>
        </p:txBody>
      </p:sp>
      <p:sp>
        <p:nvSpPr>
          <p:cNvPr id="21" name="文本框 20"/>
          <p:cNvSpPr txBox="1"/>
          <p:nvPr>
            <p:custDataLst>
              <p:tags r:id="rId11"/>
            </p:custDataLst>
          </p:nvPr>
        </p:nvSpPr>
        <p:spPr>
          <a:xfrm>
            <a:off x="5967095" y="2441575"/>
            <a:ext cx="2707640" cy="460375"/>
          </a:xfrm>
          <a:prstGeom prst="rect">
            <a:avLst/>
          </a:prstGeom>
          <a:noFill/>
          <a:ln w="9525">
            <a:noFill/>
          </a:ln>
        </p:spPr>
        <p:txBody>
          <a:bodyPr wrap="square" anchor="t" anchorCtr="0">
            <a:spAutoFit/>
          </a:bodyPr>
          <a:p>
            <a:r>
              <a:rPr lang="zh-CN" altLang="en-US" sz="2400" b="1" dirty="0">
                <a:solidFill>
                  <a:srgbClr val="003399"/>
                </a:solidFill>
                <a:latin typeface="楷体" panose="02010609060101010101" pitchFamily="49" charset="-122"/>
                <a:ea typeface="楷体" panose="02010609060101010101" pitchFamily="49" charset="-122"/>
              </a:rPr>
              <a:t>工序基准：</a:t>
            </a:r>
            <a:r>
              <a:rPr lang="en-US" altLang="zh-CN" sz="2400" b="1" dirty="0">
                <a:solidFill>
                  <a:srgbClr val="003399"/>
                </a:solidFill>
                <a:latin typeface="楷体" panose="02010609060101010101" pitchFamily="49" charset="-122"/>
                <a:ea typeface="楷体" panose="02010609060101010101" pitchFamily="49" charset="-122"/>
              </a:rPr>
              <a:t>A</a:t>
            </a:r>
            <a:r>
              <a:rPr lang="zh-CN" altLang="en-US" sz="2400" b="1" dirty="0">
                <a:solidFill>
                  <a:srgbClr val="003399"/>
                </a:solidFill>
                <a:latin typeface="楷体" panose="02010609060101010101" pitchFamily="49" charset="-122"/>
                <a:ea typeface="楷体" panose="02010609060101010101" pitchFamily="49" charset="-122"/>
              </a:rPr>
              <a:t>面</a:t>
            </a:r>
            <a:endParaRPr lang="zh-CN" altLang="en-US" sz="2400" b="1" dirty="0">
              <a:solidFill>
                <a:srgbClr val="003399"/>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2" name="文本框 21"/>
              <p:cNvSpPr txBox="1"/>
              <p:nvPr>
                <p:custDataLst>
                  <p:tags r:id="rId12"/>
                </p:custDataLst>
              </p:nvPr>
            </p:nvSpPr>
            <p:spPr>
              <a:xfrm>
                <a:off x="5967095" y="3370580"/>
                <a:ext cx="3363595" cy="481965"/>
              </a:xfrm>
              <a:prstGeom prst="rect">
                <a:avLst/>
              </a:prstGeom>
              <a:noFill/>
              <a:ln w="9525">
                <a:noFill/>
              </a:ln>
            </p:spPr>
            <p:txBody>
              <a:bodyPr wrap="square" anchor="t" anchorCtr="0">
                <a:spAutoFit/>
              </a:bodyPr>
              <a:p>
                <a:r>
                  <a:rPr lang="zh-CN" altLang="en-US" sz="2400" b="1" dirty="0">
                    <a:solidFill>
                      <a:srgbClr val="003399"/>
                    </a:solidFill>
                    <a:latin typeface="楷体" panose="02010609060101010101" pitchFamily="49" charset="-122"/>
                    <a:ea typeface="楷体" panose="02010609060101010101" pitchFamily="49" charset="-122"/>
                  </a:rPr>
                  <a:t>定位尺寸</a:t>
                </a:r>
                <a:r>
                  <a:rPr lang="en-US" altLang="zh-CN" sz="2400" b="1" dirty="0">
                    <a:solidFill>
                      <a:srgbClr val="003399"/>
                    </a:solidFill>
                    <a:latin typeface="楷体" panose="02010609060101010101" pitchFamily="49" charset="-122"/>
                    <a:ea typeface="楷体" panose="02010609060101010101" pitchFamily="49" charset="-122"/>
                  </a:rPr>
                  <a:t>L</a:t>
                </a:r>
                <a:r>
                  <a:rPr lang="zh-CN" altLang="en-US" sz="2400" b="1" dirty="0">
                    <a:solidFill>
                      <a:srgbClr val="003399"/>
                    </a:solidFill>
                    <a:latin typeface="楷体" panose="02010609060101010101" pitchFamily="49" charset="-122"/>
                    <a:ea typeface="楷体" panose="02010609060101010101" pitchFamily="49" charset="-122"/>
                  </a:rPr>
                  <a:t>：</a:t>
                </a:r>
                <a14:m>
                  <m:oMath xmlns:m="http://schemas.openxmlformats.org/officeDocument/2006/math">
                    <m:sSubSup>
                      <m:sSubSupPr>
                        <m:ctrlP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ctrlPr>
                      </m:sSubSupPr>
                      <m:e>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𝟓𝟎</m:t>
                        </m:r>
                      </m:e>
                      <m:sub>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𝟎</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𝟑</m:t>
                        </m:r>
                      </m:sub>
                      <m:sup>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𝟎</m:t>
                        </m:r>
                      </m:sup>
                    </m:sSubSup>
                  </m:oMath>
                </a14:m>
                <a:endParaRPr lang="zh-CN" altLang="en-US" sz="2400" b="1" dirty="0">
                  <a:solidFill>
                    <a:srgbClr val="003399"/>
                  </a:solidFill>
                  <a:latin typeface="楷体" panose="02010609060101010101" pitchFamily="49" charset="-122"/>
                  <a:ea typeface="楷体" panose="02010609060101010101" pitchFamily="49" charset="-122"/>
                </a:endParaRPr>
              </a:p>
            </p:txBody>
          </p:sp>
        </mc:Choice>
        <mc:Fallback>
          <p:sp>
            <p:nvSpPr>
              <p:cNvPr id="22" name="文本框 21"/>
              <p:cNvSpPr txBox="1">
                <a:spLocks noRot="1" noChangeAspect="1" noMove="1" noResize="1" noEditPoints="1" noAdjustHandles="1" noChangeArrowheads="1" noChangeShapeType="1" noTextEdit="1"/>
              </p:cNvSpPr>
              <p:nvPr>
                <p:custDataLst>
                  <p:tags r:id="rId13"/>
                </p:custDataLst>
              </p:nvPr>
            </p:nvSpPr>
            <p:spPr>
              <a:xfrm>
                <a:off x="5967095" y="3370580"/>
                <a:ext cx="3363595" cy="481965"/>
              </a:xfrm>
              <a:prstGeom prst="rect">
                <a:avLst/>
              </a:prstGeom>
              <a:blipFill rotWithShape="1">
                <a:blip r:embed="rId14"/>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3" name="文本框 22"/>
              <p:cNvSpPr txBox="1"/>
              <p:nvPr>
                <p:custDataLst>
                  <p:tags r:id="rId15"/>
                </p:custDataLst>
              </p:nvPr>
            </p:nvSpPr>
            <p:spPr>
              <a:xfrm>
                <a:off x="5967095" y="3889375"/>
                <a:ext cx="2580640" cy="460375"/>
              </a:xfrm>
              <a:prstGeom prst="rect">
                <a:avLst/>
              </a:prstGeom>
              <a:noFill/>
              <a:ln w="9525">
                <a:noFill/>
              </a:ln>
            </p:spPr>
            <p:txBody>
              <a:bodyPr wrap="square" anchor="t" anchorCtr="0">
                <a:spAutoFit/>
              </a:bodyPr>
              <a:p>
                <a:r>
                  <a:rPr lang="zh-CN" altLang="en-US" sz="2400" b="1" dirty="0">
                    <a:solidFill>
                      <a:srgbClr val="003399"/>
                    </a:solidFill>
                    <a:latin typeface="楷体" panose="02010609060101010101" pitchFamily="49" charset="-122"/>
                    <a:ea typeface="楷体" panose="02010609060101010101" pitchFamily="49" charset="-122"/>
                  </a:rPr>
                  <a:t>定位尺寸公差</a:t>
                </a:r>
                <a14:m>
                  <m:oMath xmlns:m="http://schemas.openxmlformats.org/officeDocument/2006/math">
                    <m:sSub>
                      <m:sSubPr>
                        <m:ctrlP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ctrlPr>
                      </m:sSubPr>
                      <m:e>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𝜹</m:t>
                        </m:r>
                      </m:e>
                      <m:sub>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𝑳</m:t>
                        </m:r>
                      </m:sub>
                    </m:sSub>
                  </m:oMath>
                </a14:m>
                <a:endParaRPr lang="en-US" altLang="zh-CN" sz="2400" b="1" dirty="0">
                  <a:solidFill>
                    <a:srgbClr val="003399"/>
                  </a:solidFill>
                  <a:latin typeface="楷体" panose="02010609060101010101" pitchFamily="49" charset="-122"/>
                  <a:ea typeface="楷体" panose="02010609060101010101" pitchFamily="49" charset="-122"/>
                </a:endParaRPr>
              </a:p>
            </p:txBody>
          </p:sp>
        </mc:Choice>
        <mc:Fallback>
          <p:sp>
            <p:nvSpPr>
              <p:cNvPr id="23" name="文本框 22"/>
              <p:cNvSpPr txBox="1">
                <a:spLocks noRot="1" noChangeAspect="1" noMove="1" noResize="1" noEditPoints="1" noAdjustHandles="1" noChangeArrowheads="1" noChangeShapeType="1" noTextEdit="1"/>
              </p:cNvSpPr>
              <p:nvPr>
                <p:custDataLst>
                  <p:tags r:id="rId16"/>
                </p:custDataLst>
              </p:nvPr>
            </p:nvSpPr>
            <p:spPr>
              <a:xfrm>
                <a:off x="5967095" y="3889375"/>
                <a:ext cx="2580640" cy="460375"/>
              </a:xfrm>
              <a:prstGeom prst="rect">
                <a:avLst/>
              </a:prstGeom>
              <a:blipFill rotWithShape="1">
                <a:blip r:embed="rId17"/>
                <a:stretch>
                  <a:fillRect/>
                </a:stretch>
              </a:blipFill>
              <a:ln w="9525">
                <a:noFill/>
              </a:ln>
            </p:spPr>
            <p:txBody>
              <a:bodyPr/>
              <a:lstStyle/>
              <a:p>
                <a:r>
                  <a:rPr lang="zh-CN" altLang="en-US">
                    <a:noFill/>
                  </a:rPr>
                  <a:t> </a:t>
                </a:r>
              </a:p>
            </p:txBody>
          </p:sp>
        </mc:Fallback>
      </mc:AlternateContent>
      <p:sp>
        <p:nvSpPr>
          <p:cNvPr id="24" name="文本框 23"/>
          <p:cNvSpPr txBox="1"/>
          <p:nvPr>
            <p:custDataLst>
              <p:tags r:id="rId18"/>
            </p:custDataLst>
          </p:nvPr>
        </p:nvSpPr>
        <p:spPr>
          <a:xfrm>
            <a:off x="8385810" y="3907790"/>
            <a:ext cx="2862580" cy="460375"/>
          </a:xfrm>
          <a:prstGeom prst="rect">
            <a:avLst/>
          </a:prstGeom>
          <a:noFill/>
          <a:ln w="9525">
            <a:noFill/>
          </a:ln>
        </p:spPr>
        <p:txBody>
          <a:bodyPr wrap="square" anchor="t" anchorCtr="0">
            <a:spAutoFit/>
          </a:bodyPr>
          <a:p>
            <a:r>
              <a:rPr lang="en-US" altLang="zh-CN" sz="2400" b="1" dirty="0">
                <a:solidFill>
                  <a:srgbClr val="003399"/>
                </a:solidFill>
                <a:latin typeface="楷体" panose="02010609060101010101" pitchFamily="49" charset="-122"/>
                <a:ea typeface="楷体" panose="02010609060101010101" pitchFamily="49" charset="-122"/>
              </a:rPr>
              <a:t>=0-</a:t>
            </a:r>
            <a:r>
              <a:rPr lang="zh-CN" altLang="en-US" sz="2400" b="1" dirty="0">
                <a:solidFill>
                  <a:srgbClr val="003399"/>
                </a:solidFill>
                <a:latin typeface="楷体" panose="02010609060101010101" pitchFamily="49" charset="-122"/>
                <a:ea typeface="楷体" panose="02010609060101010101" pitchFamily="49" charset="-122"/>
              </a:rPr>
              <a:t>（</a:t>
            </a:r>
            <a:r>
              <a:rPr lang="en-US" altLang="zh-CN" sz="2400" b="1" dirty="0">
                <a:solidFill>
                  <a:srgbClr val="003399"/>
                </a:solidFill>
                <a:latin typeface="楷体" panose="02010609060101010101" pitchFamily="49" charset="-122"/>
                <a:ea typeface="楷体" panose="02010609060101010101" pitchFamily="49" charset="-122"/>
              </a:rPr>
              <a:t>-0.3</a:t>
            </a:r>
            <a:r>
              <a:rPr lang="zh-CN" altLang="en-US" sz="2400" b="1" dirty="0">
                <a:solidFill>
                  <a:srgbClr val="003399"/>
                </a:solidFill>
                <a:latin typeface="楷体" panose="02010609060101010101" pitchFamily="49" charset="-122"/>
                <a:ea typeface="楷体" panose="02010609060101010101" pitchFamily="49" charset="-122"/>
              </a:rPr>
              <a:t>）</a:t>
            </a:r>
            <a:r>
              <a:rPr lang="en-US" altLang="zh-CN" sz="2400" b="1" dirty="0">
                <a:solidFill>
                  <a:srgbClr val="003399"/>
                </a:solidFill>
                <a:latin typeface="楷体" panose="02010609060101010101" pitchFamily="49" charset="-122"/>
                <a:ea typeface="楷体" panose="02010609060101010101" pitchFamily="49" charset="-122"/>
              </a:rPr>
              <a:t>=0.3mm</a:t>
            </a:r>
            <a:endParaRPr lang="en-US" altLang="zh-CN" sz="2400" b="1" dirty="0">
              <a:solidFill>
                <a:srgbClr val="003399"/>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5" name="文本框 24"/>
              <p:cNvSpPr txBox="1"/>
              <p:nvPr>
                <p:custDataLst>
                  <p:tags r:id="rId19"/>
                </p:custDataLst>
              </p:nvPr>
            </p:nvSpPr>
            <p:spPr>
              <a:xfrm>
                <a:off x="5967095" y="4422775"/>
                <a:ext cx="4813300" cy="460375"/>
              </a:xfrm>
              <a:prstGeom prst="rect">
                <a:avLst/>
              </a:prstGeom>
              <a:noFill/>
              <a:ln w="9525">
                <a:noFill/>
              </a:ln>
            </p:spPr>
            <p:txBody>
              <a:bodyPr wrap="square" anchor="t" anchorCtr="0">
                <a:spAutoFit/>
              </a:bodyPr>
              <a:p>
                <a:r>
                  <a:rPr lang="zh-CN" altLang="zh-CN" sz="2400" b="1" dirty="0">
                    <a:solidFill>
                      <a:srgbClr val="003399"/>
                    </a:solidFill>
                    <a:latin typeface="楷体" panose="02010609060101010101" pitchFamily="49" charset="-122"/>
                    <a:ea typeface="楷体" panose="02010609060101010101" pitchFamily="49" charset="-122"/>
                  </a:rPr>
                  <a:t>基准不重合误差</a:t>
                </a:r>
                <a:r>
                  <a:rPr lang="en-US" altLang="zh-CN" sz="2400" b="1">
                    <a:solidFill>
                      <a:srgbClr val="003399"/>
                    </a:solidFill>
                    <a:latin typeface="楷体" panose="02010609060101010101" pitchFamily="49" charset="-122"/>
                    <a:ea typeface="楷体" panose="02010609060101010101" pitchFamily="49" charset="-122"/>
                    <a:sym typeface="+mn-ea"/>
                  </a:rPr>
                  <a:t>△</a:t>
                </a:r>
                <a:r>
                  <a:rPr lang="en-US" altLang="zh-CN" sz="2400" b="1" baseline="-25000">
                    <a:solidFill>
                      <a:srgbClr val="003399"/>
                    </a:solidFill>
                    <a:latin typeface="楷体" panose="02010609060101010101" pitchFamily="49" charset="-122"/>
                    <a:ea typeface="楷体" panose="02010609060101010101" pitchFamily="49" charset="-122"/>
                    <a:sym typeface="+mn-ea"/>
                  </a:rPr>
                  <a:t>B</a:t>
                </a:r>
                <a:r>
                  <a:rPr lang="en-US" altLang="zh-CN" sz="2400" b="1">
                    <a:solidFill>
                      <a:srgbClr val="003399"/>
                    </a:solidFill>
                    <a:latin typeface="楷体" panose="02010609060101010101" pitchFamily="49" charset="-122"/>
                    <a:ea typeface="楷体" panose="02010609060101010101" pitchFamily="49" charset="-122"/>
                    <a:sym typeface="+mn-ea"/>
                  </a:rPr>
                  <a:t>=</a:t>
                </a:r>
                <a14:m>
                  <m:oMath xmlns:m="http://schemas.openxmlformats.org/officeDocument/2006/math">
                    <m:sSub>
                      <m:sSubPr>
                        <m:ctrlP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ctrlPr>
                      </m:sSubPr>
                      <m:e>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𝜹</m:t>
                        </m:r>
                      </m:e>
                      <m:sub>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𝑳</m:t>
                        </m:r>
                      </m:sub>
                    </m:sSub>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𝟎</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𝟑</m:t>
                    </m:r>
                    <m:r>
                      <a:rPr lang="en-US" altLang="zh-CN" sz="2400" b="1" i="1" dirty="0">
                        <a:solidFill>
                          <a:srgbClr val="003399"/>
                        </a:solidFill>
                        <a:latin typeface="Cambria Math" panose="02040503050406030204" charset="0"/>
                        <a:ea typeface="楷体" panose="02010609060101010101" pitchFamily="49" charset="-122"/>
                        <a:cs typeface="Cambria Math" panose="02040503050406030204" charset="0"/>
                      </a:rPr>
                      <m:t>𝒎𝒎</m:t>
                    </m:r>
                  </m:oMath>
                </a14:m>
                <a:endParaRPr lang="zh-CN" altLang="zh-CN" sz="2400" b="1" dirty="0">
                  <a:solidFill>
                    <a:srgbClr val="003399"/>
                  </a:solidFill>
                  <a:latin typeface="楷体" panose="02010609060101010101" pitchFamily="49" charset="-122"/>
                  <a:ea typeface="楷体" panose="02010609060101010101" pitchFamily="49" charset="-122"/>
                </a:endParaRPr>
              </a:p>
            </p:txBody>
          </p:sp>
        </mc:Choice>
        <mc:Fallback>
          <p:sp>
            <p:nvSpPr>
              <p:cNvPr id="25" name="文本框 24"/>
              <p:cNvSpPr txBox="1">
                <a:spLocks noRot="1" noChangeAspect="1" noMove="1" noResize="1" noEditPoints="1" noAdjustHandles="1" noChangeArrowheads="1" noChangeShapeType="1" noTextEdit="1"/>
              </p:cNvSpPr>
              <p:nvPr>
                <p:custDataLst>
                  <p:tags r:id="rId20"/>
                </p:custDataLst>
              </p:nvPr>
            </p:nvSpPr>
            <p:spPr>
              <a:xfrm>
                <a:off x="5967095" y="4422775"/>
                <a:ext cx="4813300" cy="460375"/>
              </a:xfrm>
              <a:prstGeom prst="rect">
                <a:avLst/>
              </a:prstGeom>
              <a:blipFill rotWithShape="1">
                <a:blip r:embed="rId21"/>
                <a:stretch>
                  <a:fillRect b="-2621"/>
                </a:stretch>
              </a:blipFill>
              <a:ln w="9525">
                <a:noFill/>
              </a:ln>
            </p:spPr>
            <p:txBody>
              <a:bodyPr/>
              <a:lstStyle/>
              <a:p>
                <a:r>
                  <a:rPr lang="zh-CN" altLang="en-US">
                    <a:noFill/>
                  </a:rPr>
                  <a:t> </a:t>
                </a:r>
              </a:p>
            </p:txBody>
          </p:sp>
        </mc:Fallback>
      </mc:AlternateContent>
      <p:sp>
        <p:nvSpPr>
          <p:cNvPr id="26" name="文本框 25"/>
          <p:cNvSpPr txBox="1"/>
          <p:nvPr>
            <p:custDataLst>
              <p:tags r:id="rId22"/>
            </p:custDataLst>
          </p:nvPr>
        </p:nvSpPr>
        <p:spPr>
          <a:xfrm>
            <a:off x="5967095" y="4972685"/>
            <a:ext cx="5281295" cy="829945"/>
          </a:xfrm>
          <a:prstGeom prst="rect">
            <a:avLst/>
          </a:prstGeom>
          <a:noFill/>
          <a:ln w="9525">
            <a:noFill/>
          </a:ln>
        </p:spPr>
        <p:txBody>
          <a:bodyPr wrap="square" anchor="t" anchorCtr="0">
            <a:spAutoFit/>
          </a:bodyPr>
          <a:p>
            <a:r>
              <a:rPr lang="zh-CN" altLang="en-US" sz="2400" b="1" dirty="0">
                <a:solidFill>
                  <a:srgbClr val="003399"/>
                </a:solidFill>
                <a:latin typeface="楷体" panose="02010609060101010101" pitchFamily="49" charset="-122"/>
                <a:ea typeface="楷体" panose="02010609060101010101" pitchFamily="49" charset="-122"/>
              </a:rPr>
              <a:t>由于定位基准面为精基准平面，基准位移误差可以不考虑，</a:t>
            </a:r>
            <a:endParaRPr lang="zh-CN" altLang="en-US" sz="2400" b="1" dirty="0">
              <a:solidFill>
                <a:srgbClr val="003399"/>
              </a:solidFill>
              <a:latin typeface="楷体" panose="02010609060101010101" pitchFamily="49" charset="-122"/>
              <a:ea typeface="楷体" panose="02010609060101010101" pitchFamily="49" charset="-122"/>
            </a:endParaRPr>
          </a:p>
        </p:txBody>
      </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linds(horizontal)">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0" grpId="1"/>
      <p:bldP spid="21" grpId="0"/>
      <p:bldP spid="21" grpId="1"/>
      <p:bldP spid="19" grpId="0"/>
      <p:bldP spid="19" grpId="1"/>
      <p:bldP spid="22" grpId="0"/>
      <p:bldP spid="22" grpId="1"/>
      <p:bldP spid="23" grpId="0"/>
      <p:bldP spid="23" grpId="1"/>
      <p:bldP spid="24" grpId="0"/>
      <p:bldP spid="24" grpId="1"/>
      <p:bldP spid="25" grpId="0"/>
      <p:bldP spid="25" grpId="1"/>
      <p:bldP spid="26" grpId="0"/>
      <p:bldP spid="26" grpId="1"/>
      <p:bldP spid="14" grpId="0"/>
      <p:bldP spid="14"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sp>
        <p:nvSpPr>
          <p:cNvPr id="41985" name="文本框 212995"/>
          <p:cNvSpPr txBox="1"/>
          <p:nvPr>
            <p:custDataLst>
              <p:tags r:id="rId2"/>
            </p:custDataLst>
          </p:nvPr>
        </p:nvSpPr>
        <p:spPr>
          <a:xfrm>
            <a:off x="1295400" y="957580"/>
            <a:ext cx="5236210" cy="860425"/>
          </a:xfrm>
          <a:prstGeom prst="rect">
            <a:avLst/>
          </a:prstGeom>
          <a:noFill/>
          <a:ln w="9525">
            <a:noFill/>
          </a:ln>
        </p:spPr>
        <p:txBody>
          <a:bodyPr wrap="square" anchor="t" anchorCtr="0">
            <a:spAutoFit/>
          </a:bodyPr>
          <a:p>
            <a:pPr>
              <a:spcBef>
                <a:spcPct val="50000"/>
              </a:spcBef>
            </a:pPr>
            <a:r>
              <a:rPr lang="zh-CN" altLang="en-US" sz="2000" b="1" dirty="0">
                <a:solidFill>
                  <a:srgbClr val="003399"/>
                </a:solidFill>
                <a:latin typeface="楷体" panose="02010609060101010101" pitchFamily="49" charset="-122"/>
                <a:ea typeface="楷体" panose="02010609060101010101" pitchFamily="49" charset="-122"/>
              </a:rPr>
              <a:t>例</a:t>
            </a:r>
            <a:r>
              <a:rPr lang="en-US" altLang="zh-CN" sz="2000" b="1" dirty="0">
                <a:solidFill>
                  <a:srgbClr val="003399"/>
                </a:solidFill>
                <a:latin typeface="楷体" panose="02010609060101010101" pitchFamily="49" charset="-122"/>
                <a:ea typeface="楷体" panose="02010609060101010101" pitchFamily="49" charset="-122"/>
              </a:rPr>
              <a:t>2.</a:t>
            </a:r>
            <a:r>
              <a:rPr lang="zh-CN" altLang="en-US" sz="2000" b="1" dirty="0">
                <a:solidFill>
                  <a:srgbClr val="003399"/>
                </a:solidFill>
                <a:latin typeface="楷体" panose="02010609060101010101" pitchFamily="49" charset="-122"/>
                <a:ea typeface="楷体" panose="02010609060101010101" pitchFamily="49" charset="-122"/>
              </a:rPr>
              <a:t>如图，已知：            </a:t>
            </a:r>
            <a:r>
              <a:rPr lang="en-US" altLang="zh-CN" sz="2000" b="1" dirty="0">
                <a:solidFill>
                  <a:srgbClr val="003399"/>
                </a:solidFill>
                <a:latin typeface="楷体" panose="02010609060101010101" pitchFamily="49" charset="-122"/>
                <a:ea typeface="楷体" panose="02010609060101010101" pitchFamily="49" charset="-122"/>
              </a:rPr>
              <a:t>    </a:t>
            </a:r>
            <a:r>
              <a:rPr lang="zh-CN" altLang="en-US" sz="2000" b="1" dirty="0">
                <a:solidFill>
                  <a:srgbClr val="003399"/>
                </a:solidFill>
                <a:latin typeface="楷体" panose="02010609060101010101" pitchFamily="49" charset="-122"/>
                <a:ea typeface="楷体" panose="02010609060101010101" pitchFamily="49" charset="-122"/>
              </a:rPr>
              <a:t>     </a:t>
            </a:r>
            <a:endParaRPr lang="zh-CN" altLang="en-US" sz="2000" b="1" dirty="0">
              <a:solidFill>
                <a:srgbClr val="003399"/>
              </a:solidFill>
              <a:latin typeface="楷体" panose="02010609060101010101" pitchFamily="49" charset="-122"/>
              <a:ea typeface="楷体" panose="02010609060101010101" pitchFamily="49" charset="-122"/>
            </a:endParaRPr>
          </a:p>
          <a:p>
            <a:pPr>
              <a:spcBef>
                <a:spcPct val="50000"/>
              </a:spcBef>
            </a:pPr>
            <a:r>
              <a:rPr lang="zh-CN" altLang="en-US" sz="2000" b="1" dirty="0">
                <a:solidFill>
                  <a:srgbClr val="003399"/>
                </a:solidFill>
                <a:latin typeface="楷体" panose="02010609060101010101" pitchFamily="49" charset="-122"/>
                <a:ea typeface="楷体" panose="02010609060101010101" pitchFamily="49" charset="-122"/>
              </a:rPr>
              <a:t>求：基准不重合误差△</a:t>
            </a:r>
            <a:r>
              <a:rPr lang="en-US" altLang="zh-CN" sz="2000" b="1" baseline="-25000" dirty="0">
                <a:solidFill>
                  <a:srgbClr val="003399"/>
                </a:solidFill>
                <a:latin typeface="楷体" panose="02010609060101010101" pitchFamily="49" charset="-122"/>
                <a:ea typeface="楷体" panose="02010609060101010101" pitchFamily="49" charset="-122"/>
              </a:rPr>
              <a:t>B</a:t>
            </a:r>
            <a:r>
              <a:rPr lang="zh-CN" altLang="en-US" sz="2000" b="1" dirty="0">
                <a:solidFill>
                  <a:srgbClr val="003399"/>
                </a:solidFill>
                <a:latin typeface="楷体" panose="02010609060101010101" pitchFamily="49" charset="-122"/>
                <a:ea typeface="楷体" panose="02010609060101010101" pitchFamily="49" charset="-122"/>
              </a:rPr>
              <a:t>，基准位移误差△</a:t>
            </a:r>
            <a:r>
              <a:rPr lang="en-US" altLang="zh-CN" sz="2000" b="1" baseline="-25000" dirty="0">
                <a:solidFill>
                  <a:srgbClr val="003399"/>
                </a:solidFill>
                <a:latin typeface="楷体" panose="02010609060101010101" pitchFamily="49" charset="-122"/>
                <a:ea typeface="楷体" panose="02010609060101010101" pitchFamily="49" charset="-122"/>
              </a:rPr>
              <a:t>Y</a:t>
            </a:r>
            <a:endParaRPr lang="en-US" altLang="zh-CN" sz="2000" b="1" baseline="-25000" dirty="0">
              <a:solidFill>
                <a:srgbClr val="003399"/>
              </a:solidFill>
              <a:latin typeface="楷体" panose="02010609060101010101" pitchFamily="49" charset="-122"/>
              <a:ea typeface="楷体" panose="02010609060101010101" pitchFamily="49" charset="-122"/>
            </a:endParaRPr>
          </a:p>
        </p:txBody>
      </p:sp>
      <p:sp>
        <p:nvSpPr>
          <p:cNvPr id="41986" name="矩形 212998"/>
          <p:cNvSpPr/>
          <p:nvPr>
            <p:custDataLst>
              <p:tags r:id="rId3"/>
            </p:custDataLst>
          </p:nvPr>
        </p:nvSpPr>
        <p:spPr>
          <a:xfrm>
            <a:off x="1524000" y="3513138"/>
            <a:ext cx="9144000" cy="0"/>
          </a:xfrm>
          <a:prstGeom prst="rect">
            <a:avLst/>
          </a:prstGeom>
          <a:noFill/>
          <a:ln w="9525">
            <a:noFill/>
          </a:ln>
        </p:spPr>
        <p:txBody>
          <a:bodyPr anchor="t" anchorCtr="0"/>
          <a:p>
            <a:endParaRPr lang="zh-CN" altLang="en-US">
              <a:latin typeface="Arial" panose="020B0604020202020204" pitchFamily="34" charset="0"/>
              <a:ea typeface="宋体" panose="02010600030101010101" pitchFamily="2" charset="-122"/>
            </a:endParaRPr>
          </a:p>
        </p:txBody>
      </p:sp>
      <p:graphicFrame>
        <p:nvGraphicFramePr>
          <p:cNvPr id="41987" name="对象 212997"/>
          <p:cNvGraphicFramePr/>
          <p:nvPr>
            <p:custDataLst>
              <p:tags r:id="rId4"/>
            </p:custDataLst>
          </p:nvPr>
        </p:nvGraphicFramePr>
        <p:xfrm>
          <a:off x="3308668" y="957580"/>
          <a:ext cx="1257300" cy="368300"/>
        </p:xfrm>
        <a:graphic>
          <a:graphicData uri="http://schemas.openxmlformats.org/presentationml/2006/ole">
            <mc:AlternateContent xmlns:mc="http://schemas.openxmlformats.org/markup-compatibility/2006">
              <mc:Choice xmlns:v="urn:schemas-microsoft-com:vml" Requires="v">
                <p:oleObj spid="_x0000_s3108" name="" r:id="rId5" imgW="812800" imgH="241300" progId="Equation.3">
                  <p:embed/>
                </p:oleObj>
              </mc:Choice>
              <mc:Fallback>
                <p:oleObj name="" r:id="rId5" imgW="812800" imgH="241300" progId="Equation.3">
                  <p:embed/>
                  <p:pic>
                    <p:nvPicPr>
                      <p:cNvPr id="0" name="图片 3107"/>
                      <p:cNvPicPr/>
                      <p:nvPr/>
                    </p:nvPicPr>
                    <p:blipFill>
                      <a:blip r:embed="rId6"/>
                      <a:stretch>
                        <a:fillRect/>
                      </a:stretch>
                    </p:blipFill>
                    <p:spPr>
                      <a:xfrm>
                        <a:off x="3308668" y="957580"/>
                        <a:ext cx="1257300" cy="368300"/>
                      </a:xfrm>
                      <a:prstGeom prst="rect">
                        <a:avLst/>
                      </a:prstGeom>
                      <a:noFill/>
                      <a:ln w="38100">
                        <a:noFill/>
                        <a:miter/>
                      </a:ln>
                    </p:spPr>
                  </p:pic>
                </p:oleObj>
              </mc:Fallback>
            </mc:AlternateContent>
          </a:graphicData>
        </a:graphic>
      </p:graphicFrame>
      <p:sp>
        <p:nvSpPr>
          <p:cNvPr id="41988" name="矩形 213000"/>
          <p:cNvSpPr/>
          <p:nvPr>
            <p:custDataLst>
              <p:tags r:id="rId7"/>
            </p:custDataLst>
          </p:nvPr>
        </p:nvSpPr>
        <p:spPr>
          <a:xfrm>
            <a:off x="1524000" y="3513138"/>
            <a:ext cx="9144000" cy="0"/>
          </a:xfrm>
          <a:prstGeom prst="rect">
            <a:avLst/>
          </a:prstGeom>
          <a:noFill/>
          <a:ln w="9525">
            <a:noFill/>
          </a:ln>
        </p:spPr>
        <p:txBody>
          <a:bodyPr anchor="t" anchorCtr="0"/>
          <a:p>
            <a:endParaRPr lang="zh-CN" altLang="en-US">
              <a:latin typeface="Arial" panose="020B0604020202020204" pitchFamily="34" charset="0"/>
              <a:ea typeface="宋体" panose="02010600030101010101" pitchFamily="2" charset="-122"/>
            </a:endParaRPr>
          </a:p>
        </p:txBody>
      </p:sp>
      <p:graphicFrame>
        <p:nvGraphicFramePr>
          <p:cNvPr id="41989" name="对象 212999"/>
          <p:cNvGraphicFramePr/>
          <p:nvPr>
            <p:custDataLst>
              <p:tags r:id="rId8"/>
            </p:custDataLst>
          </p:nvPr>
        </p:nvGraphicFramePr>
        <p:xfrm>
          <a:off x="4641057" y="1053465"/>
          <a:ext cx="1036320" cy="330200"/>
        </p:xfrm>
        <a:graphic>
          <a:graphicData uri="http://schemas.openxmlformats.org/presentationml/2006/ole">
            <mc:AlternateContent xmlns:mc="http://schemas.openxmlformats.org/markup-compatibility/2006">
              <mc:Choice xmlns:v="urn:schemas-microsoft-com:vml" Requires="v">
                <p:oleObj spid="_x0000_s3109" name="" r:id="rId9" imgW="838200" imgH="241300" progId="Equation.3">
                  <p:embed/>
                </p:oleObj>
              </mc:Choice>
              <mc:Fallback>
                <p:oleObj name="" r:id="rId9" imgW="838200" imgH="241300" progId="Equation.3">
                  <p:embed/>
                  <p:pic>
                    <p:nvPicPr>
                      <p:cNvPr id="0" name="图片 3108"/>
                      <p:cNvPicPr/>
                      <p:nvPr/>
                    </p:nvPicPr>
                    <p:blipFill>
                      <a:blip r:embed="rId10"/>
                      <a:stretch>
                        <a:fillRect/>
                      </a:stretch>
                    </p:blipFill>
                    <p:spPr>
                      <a:xfrm>
                        <a:off x="4641057" y="1053465"/>
                        <a:ext cx="1036320" cy="330200"/>
                      </a:xfrm>
                      <a:prstGeom prst="rect">
                        <a:avLst/>
                      </a:prstGeom>
                      <a:noFill/>
                      <a:ln w="38100">
                        <a:noFill/>
                        <a:miter/>
                      </a:ln>
                    </p:spPr>
                  </p:pic>
                </p:oleObj>
              </mc:Fallback>
            </mc:AlternateContent>
          </a:graphicData>
        </a:graphic>
      </p:graphicFrame>
      <p:sp>
        <p:nvSpPr>
          <p:cNvPr id="2" name="文本框 1"/>
          <p:cNvSpPr txBox="1"/>
          <p:nvPr>
            <p:custDataLst>
              <p:tags r:id="rId11"/>
            </p:custDataLst>
          </p:nvPr>
        </p:nvSpPr>
        <p:spPr>
          <a:xfrm>
            <a:off x="1524000" y="4871085"/>
            <a:ext cx="4260215"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解：</a:t>
            </a:r>
            <a:r>
              <a:rPr lang="en-US" altLang="zh-CN" sz="2000" b="1">
                <a:solidFill>
                  <a:srgbClr val="C00000"/>
                </a:solidFill>
                <a:latin typeface="楷体" panose="02010609060101010101" pitchFamily="49" charset="-122"/>
                <a:ea typeface="楷体" panose="02010609060101010101" pitchFamily="49" charset="-122"/>
              </a:rPr>
              <a:t>1.</a:t>
            </a:r>
            <a:r>
              <a:rPr lang="zh-CN" altLang="en-US" sz="2000" b="1">
                <a:solidFill>
                  <a:srgbClr val="C00000"/>
                </a:solidFill>
                <a:latin typeface="楷体" panose="02010609060101010101" pitchFamily="49" charset="-122"/>
                <a:ea typeface="楷体" panose="02010609060101010101" pitchFamily="49" charset="-122"/>
              </a:rPr>
              <a:t>计算基准不重合误差</a:t>
            </a:r>
            <a:r>
              <a:rPr lang="zh-CN" altLang="en-US" sz="2000" b="1" dirty="0">
                <a:solidFill>
                  <a:srgbClr val="C00000"/>
                </a:solidFill>
                <a:latin typeface="楷体" panose="02010609060101010101" pitchFamily="49" charset="-122"/>
                <a:ea typeface="楷体" panose="02010609060101010101" pitchFamily="49" charset="-122"/>
              </a:rPr>
              <a:t>△</a:t>
            </a:r>
            <a:r>
              <a:rPr lang="en-US" altLang="zh-CN" sz="2000" b="1" baseline="-25000" dirty="0">
                <a:solidFill>
                  <a:srgbClr val="C00000"/>
                </a:solidFill>
                <a:latin typeface="楷体" panose="02010609060101010101" pitchFamily="49" charset="-122"/>
                <a:ea typeface="楷体" panose="02010609060101010101" pitchFamily="49" charset="-122"/>
              </a:rPr>
              <a:t>B</a:t>
            </a:r>
            <a:endParaRPr lang="en-US" altLang="zh-CN" sz="2000" b="1" baseline="-25000" dirty="0">
              <a:solidFill>
                <a:srgbClr val="C00000"/>
              </a:solidFill>
              <a:latin typeface="楷体" panose="02010609060101010101" pitchFamily="49" charset="-122"/>
              <a:ea typeface="楷体" panose="02010609060101010101" pitchFamily="49" charset="-122"/>
            </a:endParaRPr>
          </a:p>
        </p:txBody>
      </p:sp>
      <p:sp>
        <p:nvSpPr>
          <p:cNvPr id="5" name="文本框 4"/>
          <p:cNvSpPr txBox="1"/>
          <p:nvPr>
            <p:custDataLst>
              <p:tags r:id="rId12"/>
            </p:custDataLst>
          </p:nvPr>
        </p:nvSpPr>
        <p:spPr>
          <a:xfrm>
            <a:off x="2133600" y="5384800"/>
            <a:ext cx="1678940"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工序尺寸：</a:t>
            </a:r>
            <a:r>
              <a:rPr lang="en-US" altLang="zh-CN" sz="2000" b="1">
                <a:solidFill>
                  <a:srgbClr val="003399"/>
                </a:solidFill>
                <a:latin typeface="楷体" panose="02010609060101010101" pitchFamily="49" charset="-122"/>
                <a:ea typeface="楷体" panose="02010609060101010101" pitchFamily="49" charset="-122"/>
                <a:sym typeface="+mn-ea"/>
              </a:rPr>
              <a:t>H</a:t>
            </a:r>
            <a:endParaRPr lang="en-US" altLang="zh-CN" sz="2000" b="1">
              <a:solidFill>
                <a:srgbClr val="003399"/>
              </a:solidFill>
              <a:latin typeface="楷体" panose="02010609060101010101" pitchFamily="49" charset="-122"/>
              <a:ea typeface="楷体" panose="02010609060101010101" pitchFamily="49" charset="-122"/>
            </a:endParaRPr>
          </a:p>
        </p:txBody>
      </p:sp>
      <p:sp>
        <p:nvSpPr>
          <p:cNvPr id="6" name="文本框 5"/>
          <p:cNvSpPr txBox="1"/>
          <p:nvPr>
            <p:custDataLst>
              <p:tags r:id="rId13"/>
            </p:custDataLst>
          </p:nvPr>
        </p:nvSpPr>
        <p:spPr>
          <a:xfrm>
            <a:off x="2135188" y="5827395"/>
            <a:ext cx="1425575"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工序基准：</a:t>
            </a:r>
            <a:endParaRPr lang="en-US" altLang="zh-CN" sz="2000" b="1">
              <a:solidFill>
                <a:srgbClr val="003399"/>
              </a:solidFill>
              <a:latin typeface="楷体" panose="02010609060101010101" pitchFamily="49" charset="-122"/>
              <a:ea typeface="楷体" panose="02010609060101010101" pitchFamily="49" charset="-122"/>
            </a:endParaRPr>
          </a:p>
        </p:txBody>
      </p:sp>
      <p:sp>
        <p:nvSpPr>
          <p:cNvPr id="8" name="文本框 7"/>
          <p:cNvSpPr txBox="1"/>
          <p:nvPr>
            <p:custDataLst>
              <p:tags r:id="rId14"/>
            </p:custDataLst>
          </p:nvPr>
        </p:nvSpPr>
        <p:spPr>
          <a:xfrm>
            <a:off x="2135188" y="6375400"/>
            <a:ext cx="1425575"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定位基准：</a:t>
            </a:r>
            <a:endParaRPr lang="en-US" altLang="zh-CN" sz="2000" b="1">
              <a:solidFill>
                <a:srgbClr val="003399"/>
              </a:solidFill>
              <a:latin typeface="楷体" panose="02010609060101010101" pitchFamily="49" charset="-122"/>
              <a:ea typeface="楷体" panose="02010609060101010101" pitchFamily="49" charset="-122"/>
            </a:endParaRPr>
          </a:p>
        </p:txBody>
      </p:sp>
      <p:grpSp>
        <p:nvGrpSpPr>
          <p:cNvPr id="25" name="组合 24"/>
          <p:cNvGrpSpPr/>
          <p:nvPr/>
        </p:nvGrpSpPr>
        <p:grpSpPr>
          <a:xfrm>
            <a:off x="3743325" y="5842000"/>
            <a:ext cx="2373630" cy="414065"/>
            <a:chOff x="3728" y="6606"/>
            <a:chExt cx="3738" cy="650"/>
          </a:xfrm>
        </p:grpSpPr>
        <p:sp>
          <p:nvSpPr>
            <p:cNvPr id="41998" name="文本框 6"/>
            <p:cNvSpPr txBox="1"/>
            <p:nvPr>
              <p:custDataLst>
                <p:tags r:id="rId15"/>
              </p:custDataLst>
            </p:nvPr>
          </p:nvSpPr>
          <p:spPr>
            <a:xfrm>
              <a:off x="4740" y="6606"/>
              <a:ext cx="2726" cy="626"/>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轴</a:t>
              </a:r>
              <a:r>
                <a:rPr lang="zh-CN" altLang="zh-CN" sz="2000" b="1">
                  <a:solidFill>
                    <a:srgbClr val="003399"/>
                  </a:solidFill>
                  <a:latin typeface="楷体" panose="02010609060101010101" pitchFamily="49" charset="-122"/>
                  <a:ea typeface="楷体" panose="02010609060101010101" pitchFamily="49" charset="-122"/>
                </a:rPr>
                <a:t>的下母线。</a:t>
              </a:r>
              <a:endParaRPr lang="zh-CN" altLang="zh-CN" sz="2000" b="1">
                <a:solidFill>
                  <a:srgbClr val="003399"/>
                </a:solidFill>
                <a:latin typeface="楷体" panose="02010609060101010101" pitchFamily="49" charset="-122"/>
                <a:ea typeface="楷体" panose="02010609060101010101" pitchFamily="49" charset="-122"/>
              </a:endParaRPr>
            </a:p>
          </p:txBody>
        </p:sp>
        <p:graphicFrame>
          <p:nvGraphicFramePr>
            <p:cNvPr id="41999" name="对象 9"/>
            <p:cNvGraphicFramePr/>
            <p:nvPr>
              <p:custDataLst>
                <p:tags r:id="rId16"/>
              </p:custDataLst>
            </p:nvPr>
          </p:nvGraphicFramePr>
          <p:xfrm>
            <a:off x="3728" y="6728"/>
            <a:ext cx="923" cy="528"/>
          </p:xfrm>
          <a:graphic>
            <a:graphicData uri="http://schemas.openxmlformats.org/presentationml/2006/ole">
              <mc:AlternateContent xmlns:mc="http://schemas.openxmlformats.org/markup-compatibility/2006">
                <mc:Choice xmlns:v="urn:schemas-microsoft-com:vml" Requires="v">
                  <p:oleObj spid="_x0000_s3110" name="" r:id="rId17" imgW="533400" imgH="241300" progId="Equation.KSEE3">
                    <p:embed/>
                  </p:oleObj>
                </mc:Choice>
                <mc:Fallback>
                  <p:oleObj name="" r:id="rId17" imgW="533400" imgH="241300" progId="Equation.KSEE3">
                    <p:embed/>
                    <p:pic>
                      <p:nvPicPr>
                        <p:cNvPr id="0" name="图片 3109"/>
                        <p:cNvPicPr/>
                        <p:nvPr/>
                      </p:nvPicPr>
                      <p:blipFill>
                        <a:blip r:embed="rId18"/>
                        <a:stretch>
                          <a:fillRect/>
                        </a:stretch>
                      </p:blipFill>
                      <p:spPr>
                        <a:xfrm>
                          <a:off x="3728" y="6728"/>
                          <a:ext cx="923" cy="528"/>
                        </a:xfrm>
                        <a:prstGeom prst="rect">
                          <a:avLst/>
                        </a:prstGeom>
                        <a:noFill/>
                        <a:ln w="38100">
                          <a:noFill/>
                          <a:miter/>
                        </a:ln>
                      </p:spPr>
                    </p:pic>
                  </p:oleObj>
                </mc:Fallback>
              </mc:AlternateContent>
            </a:graphicData>
          </a:graphic>
        </p:graphicFrame>
      </p:grpSp>
      <p:grpSp>
        <p:nvGrpSpPr>
          <p:cNvPr id="26" name="组合 25"/>
          <p:cNvGrpSpPr/>
          <p:nvPr/>
        </p:nvGrpSpPr>
        <p:grpSpPr>
          <a:xfrm>
            <a:off x="3812540" y="6403047"/>
            <a:ext cx="1790065" cy="399048"/>
            <a:chOff x="3435" y="7233"/>
            <a:chExt cx="2819" cy="628"/>
          </a:xfrm>
        </p:grpSpPr>
        <p:sp>
          <p:nvSpPr>
            <p:cNvPr id="42001" name="文本框 8"/>
            <p:cNvSpPr txBox="1"/>
            <p:nvPr>
              <p:custDataLst>
                <p:tags r:id="rId19"/>
              </p:custDataLst>
            </p:nvPr>
          </p:nvSpPr>
          <p:spPr>
            <a:xfrm>
              <a:off x="4740" y="7233"/>
              <a:ext cx="1514"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轴线。</a:t>
              </a:r>
              <a:endParaRPr lang="zh-CN" altLang="en-US" sz="2000" b="1">
                <a:solidFill>
                  <a:srgbClr val="003399"/>
                </a:solidFill>
                <a:latin typeface="楷体" panose="02010609060101010101" pitchFamily="49" charset="-122"/>
                <a:ea typeface="楷体" panose="02010609060101010101" pitchFamily="49" charset="-122"/>
              </a:endParaRPr>
            </a:p>
          </p:txBody>
        </p:sp>
        <p:graphicFrame>
          <p:nvGraphicFramePr>
            <p:cNvPr id="42002" name="对象 11"/>
            <p:cNvGraphicFramePr/>
            <p:nvPr>
              <p:custDataLst>
                <p:tags r:id="rId20"/>
              </p:custDataLst>
            </p:nvPr>
          </p:nvGraphicFramePr>
          <p:xfrm>
            <a:off x="3435" y="7312"/>
            <a:ext cx="1175" cy="490"/>
          </p:xfrm>
          <a:graphic>
            <a:graphicData uri="http://schemas.openxmlformats.org/presentationml/2006/ole">
              <mc:AlternateContent xmlns:mc="http://schemas.openxmlformats.org/markup-compatibility/2006">
                <mc:Choice xmlns:v="urn:schemas-microsoft-com:vml" Requires="v">
                  <p:oleObj spid="_x0000_s3111" name="" r:id="rId21" imgW="533400" imgH="241300" progId="Equation.KSEE3">
                    <p:embed/>
                  </p:oleObj>
                </mc:Choice>
                <mc:Fallback>
                  <p:oleObj name="" r:id="rId21" imgW="533400" imgH="241300" progId="Equation.KSEE3">
                    <p:embed/>
                    <p:pic>
                      <p:nvPicPr>
                        <p:cNvPr id="0" name="图片 3110"/>
                        <p:cNvPicPr/>
                        <p:nvPr/>
                      </p:nvPicPr>
                      <p:blipFill>
                        <a:blip r:embed="rId22"/>
                        <a:stretch>
                          <a:fillRect/>
                        </a:stretch>
                      </p:blipFill>
                      <p:spPr>
                        <a:xfrm>
                          <a:off x="3435" y="7312"/>
                          <a:ext cx="1175" cy="490"/>
                        </a:xfrm>
                        <a:prstGeom prst="rect">
                          <a:avLst/>
                        </a:prstGeom>
                        <a:noFill/>
                        <a:ln w="38100">
                          <a:noFill/>
                          <a:miter/>
                        </a:ln>
                      </p:spPr>
                    </p:pic>
                  </p:oleObj>
                </mc:Fallback>
              </mc:AlternateContent>
            </a:graphicData>
          </a:graphic>
        </p:graphicFrame>
      </p:grpSp>
      <p:sp>
        <p:nvSpPr>
          <p:cNvPr id="14" name="文本框 13"/>
          <p:cNvSpPr txBox="1"/>
          <p:nvPr>
            <p:custDataLst>
              <p:tags r:id="rId23"/>
            </p:custDataLst>
          </p:nvPr>
        </p:nvSpPr>
        <p:spPr>
          <a:xfrm>
            <a:off x="7923848" y="2107883"/>
            <a:ext cx="1425575"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定位尺寸</a:t>
            </a:r>
            <a:r>
              <a:rPr lang="en-US" altLang="zh-CN" sz="2000" b="1">
                <a:solidFill>
                  <a:srgbClr val="003399"/>
                </a:solidFill>
                <a:latin typeface="楷体" panose="02010609060101010101" pitchFamily="49" charset="-122"/>
                <a:ea typeface="楷体" panose="02010609060101010101" pitchFamily="49" charset="-122"/>
              </a:rPr>
              <a:t>L</a:t>
            </a:r>
            <a:r>
              <a:rPr lang="zh-CN" altLang="en-US" sz="2000" b="1">
                <a:solidFill>
                  <a:srgbClr val="003399"/>
                </a:solidFill>
                <a:latin typeface="楷体" panose="02010609060101010101" pitchFamily="49" charset="-122"/>
                <a:ea typeface="楷体" panose="02010609060101010101" pitchFamily="49" charset="-122"/>
              </a:rPr>
              <a:t>：</a:t>
            </a:r>
            <a:endParaRPr lang="en-US" altLang="zh-CN" sz="2000" b="1">
              <a:solidFill>
                <a:srgbClr val="003399"/>
              </a:solidFill>
              <a:latin typeface="楷体" panose="02010609060101010101" pitchFamily="49" charset="-122"/>
              <a:ea typeface="楷体" panose="02010609060101010101" pitchFamily="49" charset="-122"/>
            </a:endParaRPr>
          </a:p>
        </p:txBody>
      </p:sp>
      <p:graphicFrame>
        <p:nvGraphicFramePr>
          <p:cNvPr id="15" name="对象 14"/>
          <p:cNvGraphicFramePr/>
          <p:nvPr>
            <p:custDataLst>
              <p:tags r:id="rId24"/>
            </p:custDataLst>
          </p:nvPr>
        </p:nvGraphicFramePr>
        <p:xfrm>
          <a:off x="9380697" y="2108200"/>
          <a:ext cx="1936115" cy="441325"/>
        </p:xfrm>
        <a:graphic>
          <a:graphicData uri="http://schemas.openxmlformats.org/presentationml/2006/ole">
            <mc:AlternateContent xmlns:mc="http://schemas.openxmlformats.org/markup-compatibility/2006">
              <mc:Choice xmlns:v="urn:schemas-microsoft-com:vml" Requires="v">
                <p:oleObj spid="_x0000_s3112" name="" r:id="rId25" imgW="1371600" imgH="393700" progId="Equation.KSEE3">
                  <p:embed/>
                </p:oleObj>
              </mc:Choice>
              <mc:Fallback>
                <p:oleObj name="" r:id="rId25" imgW="1371600" imgH="393700" progId="Equation.KSEE3">
                  <p:embed/>
                  <p:pic>
                    <p:nvPicPr>
                      <p:cNvPr id="0" name="图片 3111"/>
                      <p:cNvPicPr/>
                      <p:nvPr/>
                    </p:nvPicPr>
                    <p:blipFill>
                      <a:blip r:embed="rId26"/>
                      <a:stretch>
                        <a:fillRect/>
                      </a:stretch>
                    </p:blipFill>
                    <p:spPr>
                      <a:xfrm>
                        <a:off x="9380697" y="2108200"/>
                        <a:ext cx="1936115" cy="441325"/>
                      </a:xfrm>
                      <a:prstGeom prst="rect">
                        <a:avLst/>
                      </a:prstGeom>
                      <a:noFill/>
                      <a:ln w="38100">
                        <a:noFill/>
                        <a:miter/>
                      </a:ln>
                    </p:spPr>
                  </p:pic>
                </p:oleObj>
              </mc:Fallback>
            </mc:AlternateContent>
          </a:graphicData>
        </a:graphic>
      </p:graphicFrame>
      <p:grpSp>
        <p:nvGrpSpPr>
          <p:cNvPr id="10" name="组合 9"/>
          <p:cNvGrpSpPr/>
          <p:nvPr/>
        </p:nvGrpSpPr>
        <p:grpSpPr>
          <a:xfrm>
            <a:off x="7923848" y="3784283"/>
            <a:ext cx="3073400" cy="444182"/>
            <a:chOff x="12656" y="5445"/>
            <a:chExt cx="4840" cy="699"/>
          </a:xfrm>
        </p:grpSpPr>
        <p:sp>
          <p:nvSpPr>
            <p:cNvPr id="17" name="文本框 16"/>
            <p:cNvSpPr txBox="1"/>
            <p:nvPr>
              <p:custDataLst>
                <p:tags r:id="rId27"/>
              </p:custDataLst>
            </p:nvPr>
          </p:nvSpPr>
          <p:spPr>
            <a:xfrm>
              <a:off x="12656" y="5445"/>
              <a:ext cx="822" cy="628"/>
            </a:xfrm>
            <a:prstGeom prst="rect">
              <a:avLst/>
            </a:prstGeom>
            <a:noFill/>
            <a:ln w="9525">
              <a:noFill/>
            </a:ln>
          </p:spPr>
          <p:txBody>
            <a:bodyPr wrap="none" anchor="t" anchorCtr="0">
              <a:spAutoFit/>
            </a:bodyPr>
            <a:p>
              <a:r>
                <a:rPr lang="zh-CN" altLang="en-US" sz="2000" b="1" dirty="0">
                  <a:solidFill>
                    <a:srgbClr val="003399"/>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003399"/>
                  </a:solidFill>
                  <a:latin typeface="楷体" panose="02010609060101010101" pitchFamily="49" charset="-122"/>
                  <a:ea typeface="楷体" panose="02010609060101010101" pitchFamily="49" charset="-122"/>
                  <a:sym typeface="宋体" panose="02010600030101010101" pitchFamily="2" charset="-122"/>
                </a:rPr>
                <a:t>B</a:t>
              </a:r>
              <a:endParaRPr lang="zh-CN" altLang="en-US" sz="2000" b="1">
                <a:solidFill>
                  <a:srgbClr val="003399"/>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9" name="文本框 18"/>
                <p:cNvSpPr txBox="1"/>
                <p:nvPr>
                  <p:custDataLst>
                    <p:tags r:id="rId28"/>
                  </p:custDataLst>
                </p:nvPr>
              </p:nvSpPr>
              <p:spPr>
                <a:xfrm>
                  <a:off x="13439" y="5516"/>
                  <a:ext cx="4057" cy="628"/>
                </a:xfrm>
                <a:prstGeom prst="rect">
                  <a:avLst/>
                </a:prstGeom>
                <a:noFill/>
                <a:ln w="9525">
                  <a:noFill/>
                </a:ln>
              </p:spPr>
              <p:txBody>
                <a:bodyPr wrap="square" anchor="t" anchorCtr="0">
                  <a:spAutoFit/>
                </a:bodyPr>
                <a:p>
                  <a:r>
                    <a:rPr lang="en-US" altLang="zh-CN" sz="2000" b="1">
                      <a:solidFill>
                        <a:srgbClr val="003399"/>
                      </a:solidFill>
                      <a:latin typeface="楷体" panose="02010609060101010101" pitchFamily="49" charset="-122"/>
                      <a:ea typeface="楷体" panose="02010609060101010101" pitchFamily="49" charset="-122"/>
                    </a:rPr>
                    <a:t>=</a:t>
                  </a:r>
                  <a14:m>
                    <m:oMath xmlns:m="http://schemas.openxmlformats.org/officeDocument/2006/math">
                      <m:sSub>
                        <m:sSubPr>
                          <m:ctrlP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ctrlPr>
                        </m:sSubPr>
                        <m:e>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𝜹</m:t>
                          </m:r>
                        </m:e>
                        <m:sub>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𝑳</m:t>
                          </m:r>
                        </m:sub>
                      </m:sSub>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𝟎</m:t>
                      </m:r>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m:t>
                      </m:r>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𝟎𝟏𝟎𝟓</m:t>
                      </m:r>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𝒎𝒎</m:t>
                      </m:r>
                    </m:oMath>
                  </a14:m>
                  <a:endParaRPr lang="zh-CN" altLang="en-US" sz="2000" b="1">
                    <a:solidFill>
                      <a:srgbClr val="003399"/>
                    </a:solidFill>
                    <a:latin typeface="楷体" panose="02010609060101010101" pitchFamily="49" charset="-122"/>
                    <a:ea typeface="楷体" panose="02010609060101010101" pitchFamily="49" charset="-122"/>
                  </a:endParaRPr>
                </a:p>
              </p:txBody>
            </p:sp>
          </mc:Choice>
          <mc:Fallback>
            <p:sp>
              <p:nvSpPr>
                <p:cNvPr id="19" name="文本框 18"/>
                <p:cNvSpPr txBox="1">
                  <a:spLocks noRot="1" noChangeAspect="1" noMove="1" noResize="1" noEditPoints="1" noAdjustHandles="1" noChangeArrowheads="1" noChangeShapeType="1" noTextEdit="1"/>
                </p:cNvSpPr>
                <p:nvPr>
                  <p:custDataLst>
                    <p:tags r:id="rId29"/>
                  </p:custDataLst>
                </p:nvPr>
              </p:nvSpPr>
              <p:spPr>
                <a:xfrm>
                  <a:off x="13439" y="5516"/>
                  <a:ext cx="4057" cy="628"/>
                </a:xfrm>
                <a:prstGeom prst="rect">
                  <a:avLst/>
                </a:prstGeom>
                <a:blipFill rotWithShape="1">
                  <a:blip r:embed="rId30"/>
                </a:blipFill>
                <a:ln w="9525">
                  <a:noFill/>
                </a:ln>
              </p:spPr>
              <p:txBody>
                <a:bodyPr/>
                <a:lstStyle/>
                <a:p>
                  <a:r>
                    <a:rPr lang="zh-CN" altLang="en-US">
                      <a:noFill/>
                    </a:rPr>
                    <a:t> </a:t>
                  </a:r>
                </a:p>
              </p:txBody>
            </p:sp>
          </mc:Fallback>
        </mc:AlternateContent>
      </p:grpSp>
      <p:sp>
        <p:nvSpPr>
          <p:cNvPr id="21" name="文本框 20"/>
          <p:cNvSpPr txBox="1"/>
          <p:nvPr>
            <p:custDataLst>
              <p:tags r:id="rId31"/>
            </p:custDataLst>
          </p:nvPr>
        </p:nvSpPr>
        <p:spPr>
          <a:xfrm>
            <a:off x="7923848" y="4394200"/>
            <a:ext cx="3261360" cy="398780"/>
          </a:xfrm>
          <a:prstGeom prst="rect">
            <a:avLst/>
          </a:prstGeom>
          <a:noFill/>
          <a:ln w="9525">
            <a:noFill/>
          </a:ln>
        </p:spPr>
        <p:txBody>
          <a:bodyPr wrap="square" anchor="t" anchorCtr="0">
            <a:spAutoFit/>
          </a:bodyPr>
          <a:p>
            <a:r>
              <a:rPr lang="en-US" altLang="zh-CN" sz="2000" b="1">
                <a:solidFill>
                  <a:srgbClr val="C00000"/>
                </a:solidFill>
                <a:latin typeface="楷体" panose="02010609060101010101" pitchFamily="49" charset="-122"/>
                <a:ea typeface="楷体" panose="02010609060101010101" pitchFamily="49" charset="-122"/>
              </a:rPr>
              <a:t>2.</a:t>
            </a:r>
            <a:r>
              <a:rPr lang="zh-CN" altLang="en-US" sz="2000" b="1">
                <a:solidFill>
                  <a:srgbClr val="C00000"/>
                </a:solidFill>
                <a:latin typeface="楷体" panose="02010609060101010101" pitchFamily="49" charset="-122"/>
                <a:ea typeface="楷体" panose="02010609060101010101" pitchFamily="49" charset="-122"/>
              </a:rPr>
              <a:t>计算基准位移误差</a:t>
            </a:r>
            <a:r>
              <a:rPr lang="zh-CN" altLang="en-US" sz="2000" b="1" dirty="0">
                <a:solidFill>
                  <a:srgbClr val="C00000"/>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rPr>
              <a:t>Y</a:t>
            </a:r>
            <a:endPar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endParaRPr>
          </a:p>
        </p:txBody>
      </p:sp>
      <p:graphicFrame>
        <p:nvGraphicFramePr>
          <p:cNvPr id="31755" name="对象 -2147482357"/>
          <p:cNvGraphicFramePr>
            <a:graphicFrameLocks noChangeAspect="1"/>
          </p:cNvGraphicFramePr>
          <p:nvPr>
            <p:custDataLst>
              <p:tags r:id="rId32"/>
            </p:custDataLst>
          </p:nvPr>
        </p:nvGraphicFramePr>
        <p:xfrm>
          <a:off x="7898765" y="4927600"/>
          <a:ext cx="3559810" cy="849630"/>
        </p:xfrm>
        <a:graphic>
          <a:graphicData uri="http://schemas.openxmlformats.org/presentationml/2006/ole">
            <mc:AlternateContent xmlns:mc="http://schemas.openxmlformats.org/markup-compatibility/2006">
              <mc:Choice xmlns:v="urn:schemas-microsoft-com:vml" Requires="v">
                <p:oleObj spid="_x0000_s3114" name="" r:id="rId33" imgW="2120900" imgH="609600" progId="Equation.3">
                  <p:embed/>
                </p:oleObj>
              </mc:Choice>
              <mc:Fallback>
                <p:oleObj name="" r:id="rId33" imgW="2120900" imgH="609600" progId="Equation.3">
                  <p:embed/>
                  <p:pic>
                    <p:nvPicPr>
                      <p:cNvPr id="0" name="图片 3113"/>
                      <p:cNvPicPr/>
                      <p:nvPr/>
                    </p:nvPicPr>
                    <p:blipFill>
                      <a:blip r:embed="rId34"/>
                      <a:stretch>
                        <a:fillRect/>
                      </a:stretch>
                    </p:blipFill>
                    <p:spPr>
                      <a:xfrm>
                        <a:off x="7898765" y="4927600"/>
                        <a:ext cx="3559810" cy="849630"/>
                      </a:xfrm>
                      <a:prstGeom prst="rect">
                        <a:avLst/>
                      </a:prstGeom>
                      <a:noFill/>
                      <a:ln w="38100">
                        <a:noFill/>
                        <a:miter/>
                      </a:ln>
                    </p:spPr>
                  </p:pic>
                </p:oleObj>
              </mc:Fallback>
            </mc:AlternateContent>
          </a:graphicData>
        </a:graphic>
      </p:graphicFrame>
      <p:sp>
        <p:nvSpPr>
          <p:cNvPr id="9" name="文本框 8"/>
          <p:cNvSpPr txBox="1"/>
          <p:nvPr>
            <p:custDataLst>
              <p:tags r:id="rId35"/>
            </p:custDataLst>
          </p:nvPr>
        </p:nvSpPr>
        <p:spPr>
          <a:xfrm>
            <a:off x="2286000" y="3992880"/>
            <a:ext cx="4245610" cy="398780"/>
          </a:xfrm>
          <a:prstGeom prst="rect">
            <a:avLst/>
          </a:prstGeom>
          <a:noFill/>
          <a:ln w="9525">
            <a:noFill/>
          </a:ln>
        </p:spPr>
        <p:txBody>
          <a:bodyPr wrap="square" anchor="t" anchorCtr="0">
            <a:spAutoFit/>
          </a:bodyPr>
          <a:p>
            <a:r>
              <a:rPr lang="zh-CN" altLang="en-US" sz="2000" b="1" dirty="0">
                <a:solidFill>
                  <a:schemeClr val="accent1">
                    <a:lumMod val="50000"/>
                  </a:schemeClr>
                </a:solidFill>
                <a:latin typeface="楷体" panose="02010609060101010101" pitchFamily="49" charset="-122"/>
                <a:ea typeface="楷体" panose="02010609060101010101" pitchFamily="49" charset="-122"/>
                <a:sym typeface="+mn-ea"/>
              </a:rPr>
              <a:t>工件以</a:t>
            </a:r>
            <a:r>
              <a:rPr lang="en-US" altLang="zh-CN" sz="2000" b="1" dirty="0">
                <a:solidFill>
                  <a:schemeClr val="accent1">
                    <a:lumMod val="50000"/>
                  </a:schemeClr>
                </a:solidFill>
                <a:latin typeface="楷体" panose="02010609060101010101" pitchFamily="49" charset="-122"/>
                <a:ea typeface="楷体" panose="02010609060101010101" pitchFamily="49" charset="-122"/>
                <a:sym typeface="+mn-ea"/>
              </a:rPr>
              <a:t>V</a:t>
            </a:r>
            <a:r>
              <a:rPr lang="zh-CN" altLang="en-US" sz="2000" b="1" dirty="0">
                <a:solidFill>
                  <a:schemeClr val="accent1">
                    <a:lumMod val="50000"/>
                  </a:schemeClr>
                </a:solidFill>
                <a:latin typeface="楷体" panose="02010609060101010101" pitchFamily="49" charset="-122"/>
                <a:ea typeface="楷体" panose="02010609060101010101" pitchFamily="49" charset="-122"/>
                <a:sym typeface="+mn-ea"/>
              </a:rPr>
              <a:t>型块</a:t>
            </a:r>
            <a:endParaRPr lang="en-US" altLang="zh-CN" sz="2000" b="1" dirty="0">
              <a:solidFill>
                <a:srgbClr val="003399"/>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1" name="文本框 10"/>
              <p:cNvSpPr txBox="1"/>
              <p:nvPr>
                <p:custDataLst>
                  <p:tags r:id="rId36"/>
                </p:custDataLst>
              </p:nvPr>
            </p:nvSpPr>
            <p:spPr>
              <a:xfrm>
                <a:off x="7923848" y="2641600"/>
                <a:ext cx="3335655" cy="398780"/>
              </a:xfrm>
              <a:prstGeom prst="rect">
                <a:avLst/>
              </a:prstGeom>
              <a:noFill/>
              <a:ln w="9525">
                <a:noFill/>
              </a:ln>
            </p:spPr>
            <p:txBody>
              <a:bodyPr wrap="square" anchor="t" anchorCtr="0">
                <a:spAutoFit/>
              </a:bodyPr>
              <a:p>
                <a:r>
                  <a:rPr lang="zh-CN" altLang="zh-CN" sz="2000" b="1" dirty="0">
                    <a:solidFill>
                      <a:srgbClr val="003399"/>
                    </a:solidFill>
                    <a:latin typeface="楷体" panose="02010609060101010101" pitchFamily="49" charset="-122"/>
                    <a:ea typeface="楷体" panose="02010609060101010101" pitchFamily="49" charset="-122"/>
                  </a:rPr>
                  <a:t>定位尺寸公差</a:t>
                </a:r>
                <a14:m>
                  <m:oMath xmlns:m="http://schemas.openxmlformats.org/officeDocument/2006/math">
                    <m:sSub>
                      <m:sSubPr>
                        <m:ctrlP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ctrlPr>
                      </m:sSubPr>
                      <m:e>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𝜹</m:t>
                        </m:r>
                      </m:e>
                      <m:sub>
                        <m:r>
                          <a:rPr lang="en-US" altLang="zh-CN" sz="2000" b="1" i="1" dirty="0">
                            <a:solidFill>
                              <a:srgbClr val="003399"/>
                            </a:solidFill>
                            <a:latin typeface="Cambria Math" panose="02040503050406030204" charset="0"/>
                            <a:ea typeface="楷体" panose="02010609060101010101" pitchFamily="49" charset="-122"/>
                            <a:cs typeface="Cambria Math" panose="02040503050406030204" charset="0"/>
                          </a:rPr>
                          <m:t>𝑳</m:t>
                        </m:r>
                      </m:sub>
                    </m:sSub>
                  </m:oMath>
                </a14:m>
                <a:r>
                  <a:rPr lang="zh-CN" altLang="zh-CN" sz="2000" b="1" dirty="0">
                    <a:solidFill>
                      <a:srgbClr val="003399"/>
                    </a:solidFill>
                    <a:latin typeface="楷体" panose="02010609060101010101" pitchFamily="49" charset="-122"/>
                    <a:ea typeface="楷体" panose="02010609060101010101" pitchFamily="49" charset="-122"/>
                  </a:rPr>
                  <a:t>：</a:t>
                </a:r>
                <a:r>
                  <a:rPr lang="en-US" altLang="zh-CN" sz="2000" b="1" dirty="0">
                    <a:solidFill>
                      <a:srgbClr val="003399"/>
                    </a:solidFill>
                    <a:latin typeface="楷体" panose="02010609060101010101" pitchFamily="49" charset="-122"/>
                    <a:ea typeface="楷体" panose="02010609060101010101" pitchFamily="49" charset="-122"/>
                  </a:rPr>
                  <a:t>0.0105mm</a:t>
                </a:r>
                <a:endParaRPr lang="en-US" altLang="zh-CN" sz="2000" b="1" dirty="0">
                  <a:solidFill>
                    <a:srgbClr val="003399"/>
                  </a:solidFill>
                  <a:latin typeface="楷体" panose="02010609060101010101" pitchFamily="49" charset="-122"/>
                  <a:ea typeface="楷体" panose="02010609060101010101" pitchFamily="49" charset="-122"/>
                </a:endParaRPr>
              </a:p>
            </p:txBody>
          </p:sp>
        </mc:Choice>
        <mc:Fallback>
          <p:sp>
            <p:nvSpPr>
              <p:cNvPr id="11" name="文本框 10"/>
              <p:cNvSpPr txBox="1">
                <a:spLocks noRot="1" noChangeAspect="1" noMove="1" noResize="1" noEditPoints="1" noAdjustHandles="1" noChangeArrowheads="1" noChangeShapeType="1" noTextEdit="1"/>
              </p:cNvSpPr>
              <p:nvPr>
                <p:custDataLst>
                  <p:tags r:id="rId37"/>
                </p:custDataLst>
              </p:nvPr>
            </p:nvSpPr>
            <p:spPr>
              <a:xfrm>
                <a:off x="7923848" y="2641600"/>
                <a:ext cx="3335655" cy="398780"/>
              </a:xfrm>
              <a:prstGeom prst="rect">
                <a:avLst/>
              </a:prstGeom>
              <a:blipFill rotWithShape="1">
                <a:blip r:embed="rId38"/>
                <a:stretch>
                  <a:fillRect l="-10" r="10"/>
                </a:stretch>
              </a:blipFill>
              <a:ln w="9525">
                <a:noFill/>
              </a:ln>
            </p:spPr>
            <p:txBody>
              <a:bodyPr/>
              <a:lstStyle/>
              <a:p>
                <a:r>
                  <a:rPr lang="zh-CN" altLang="en-US">
                    <a:noFill/>
                  </a:rPr>
                  <a:t> </a:t>
                </a:r>
              </a:p>
            </p:txBody>
          </p:sp>
        </mc:Fallback>
      </mc:AlternateContent>
      <p:sp>
        <p:nvSpPr>
          <p:cNvPr id="12" name="文本框 11"/>
          <p:cNvSpPr txBox="1"/>
          <p:nvPr>
            <p:custDataLst>
              <p:tags r:id="rId39"/>
            </p:custDataLst>
          </p:nvPr>
        </p:nvSpPr>
        <p:spPr>
          <a:xfrm>
            <a:off x="7923848" y="3081655"/>
            <a:ext cx="3454400" cy="706755"/>
          </a:xfrm>
          <a:prstGeom prst="rect">
            <a:avLst/>
          </a:prstGeom>
          <a:noFill/>
          <a:ln w="9525">
            <a:noFill/>
          </a:ln>
        </p:spPr>
        <p:txBody>
          <a:bodyPr wrap="square" anchor="t" anchorCtr="0">
            <a:spAutoFit/>
          </a:bodyPr>
          <a:p>
            <a:r>
              <a:rPr lang="zh-CN" altLang="zh-CN" sz="2000" b="1" dirty="0">
                <a:solidFill>
                  <a:srgbClr val="003399"/>
                </a:solidFill>
                <a:latin typeface="楷体" panose="02010609060101010101" pitchFamily="49" charset="-122"/>
                <a:ea typeface="楷体" panose="02010609060101010101" pitchFamily="49" charset="-122"/>
              </a:rPr>
              <a:t>由于加工尺寸方向与工序基准变动方向相同，</a:t>
            </a:r>
            <a:endParaRPr lang="zh-CN" altLang="zh-CN" sz="2000" b="1" dirty="0">
              <a:solidFill>
                <a:srgbClr val="003399"/>
              </a:solidFill>
              <a:latin typeface="楷体" panose="02010609060101010101" pitchFamily="49" charset="-122"/>
              <a:ea typeface="楷体" panose="02010609060101010101" pitchFamily="49" charset="-122"/>
            </a:endParaRPr>
          </a:p>
        </p:txBody>
      </p:sp>
      <p:graphicFrame>
        <p:nvGraphicFramePr>
          <p:cNvPr id="13" name="对象 12">
            <a:hlinkClick r:id="" action="ppaction://ole?verb="/>
          </p:cNvPr>
          <p:cNvGraphicFramePr>
            <a:graphicFrameLocks noChangeAspect="1"/>
          </p:cNvGraphicFramePr>
          <p:nvPr>
            <p:custDataLst>
              <p:tags r:id="rId40"/>
            </p:custDataLst>
          </p:nvPr>
        </p:nvGraphicFramePr>
        <p:xfrm>
          <a:off x="8471535" y="5969635"/>
          <a:ext cx="2713990" cy="272415"/>
        </p:xfrm>
        <a:graphic>
          <a:graphicData uri="http://schemas.openxmlformats.org/presentationml/2006/ole">
            <mc:AlternateContent xmlns:mc="http://schemas.openxmlformats.org/markup-compatibility/2006">
              <mc:Choice xmlns:v="urn:schemas-microsoft-com:vml" Requires="v">
                <p:oleObj spid="_x0000_s2049" name="" r:id="rId41" imgW="1765300" imgH="177165" progId="Equation.KSEE3">
                  <p:embed/>
                </p:oleObj>
              </mc:Choice>
              <mc:Fallback>
                <p:oleObj name="" r:id="rId41" imgW="1765300" imgH="177165" progId="Equation.KSEE3">
                  <p:embed/>
                  <p:pic>
                    <p:nvPicPr>
                      <p:cNvPr id="0" name="图片 2048"/>
                      <p:cNvPicPr/>
                      <p:nvPr/>
                    </p:nvPicPr>
                    <p:blipFill>
                      <a:blip r:embed="rId42"/>
                      <a:stretch>
                        <a:fillRect/>
                      </a:stretch>
                    </p:blipFill>
                    <p:spPr>
                      <a:xfrm>
                        <a:off x="8471535" y="5969635"/>
                        <a:ext cx="2713990" cy="272415"/>
                      </a:xfrm>
                      <a:prstGeom prst="rect">
                        <a:avLst/>
                      </a:prstGeom>
                    </p:spPr>
                  </p:pic>
                </p:oleObj>
              </mc:Fallback>
            </mc:AlternateContent>
          </a:graphicData>
        </a:graphic>
      </p:graphicFrame>
    </p:spTree>
    <p:custDataLst>
      <p:tags r:id="rId4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linds(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linds(horizont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1755"/>
                                        </p:tgtEl>
                                        <p:attrNameLst>
                                          <p:attrName>style.visibility</p:attrName>
                                        </p:attrNameLst>
                                      </p:cBhvr>
                                      <p:to>
                                        <p:strVal val="visible"/>
                                      </p:to>
                                    </p:set>
                                    <p:animEffect transition="in" filter="blinds(horizontal)">
                                      <p:cBhvr>
                                        <p:cTn id="67" dur="500"/>
                                        <p:tgtEl>
                                          <p:spTgt spid="3175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blinds(horizontal)">
                                      <p:cBhvr>
                                        <p:cTn id="7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14" grpId="0"/>
      <p:bldP spid="21" grpId="0"/>
      <p:bldP spid="11" grpId="0"/>
      <p:bldP spid="11" grpId="1"/>
      <p:bldP spid="12" grpId="0"/>
      <p:bldP spid="12"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6.</a:t>
            </a:r>
            <a:r>
              <a:rPr lang="zh-CN" altLang="en-US">
                <a:latin typeface="Arial" panose="020B0604020202020204" pitchFamily="34" charset="0"/>
                <a:ea typeface="微软雅黑" panose="020B0503020204020204" charset="-122"/>
                <a:sym typeface="+mn-ea"/>
              </a:rPr>
              <a:t> 定位误差的计算</a:t>
            </a:r>
            <a:endParaRPr lang="zh-CN" altLang="en-US">
              <a:latin typeface="Arial" panose="020B0604020202020204" pitchFamily="34" charset="0"/>
              <a:ea typeface="微软雅黑" panose="020B0503020204020204" charset="-122"/>
              <a:sym typeface="+mn-ea"/>
            </a:endParaRPr>
          </a:p>
        </p:txBody>
      </p:sp>
      <p:graphicFrame>
        <p:nvGraphicFramePr>
          <p:cNvPr id="45065" name="对象 11">
            <a:hlinkClick r:id="" action="ppaction://ole?verb="/>
          </p:cNvPr>
          <p:cNvGraphicFramePr>
            <a:graphicFrameLocks noChangeAspect="1"/>
          </p:cNvGraphicFramePr>
          <p:nvPr>
            <p:custDataLst>
              <p:tags r:id="rId2"/>
            </p:custDataLst>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3120" name="" r:id="rId3" imgW="914400" imgH="215900" progId="Equation.KSEE3">
                  <p:embed/>
                </p:oleObj>
              </mc:Choice>
              <mc:Fallback>
                <p:oleObj name="" r:id="rId3" imgW="914400" imgH="215900" progId="Equation.KSEE3">
                  <p:embed/>
                  <p:pic>
                    <p:nvPicPr>
                      <p:cNvPr id="0" name="图片 3119"/>
                      <p:cNvPicPr/>
                      <p:nvPr/>
                    </p:nvPicPr>
                    <p:blipFill>
                      <a:blip r:embed="rId4"/>
                      <a:stretch>
                        <a:fillRect/>
                      </a:stretch>
                    </p:blipFill>
                    <p:spPr>
                      <a:xfrm>
                        <a:off x="5638800" y="3321050"/>
                        <a:ext cx="914400" cy="215900"/>
                      </a:xfrm>
                      <a:prstGeom prst="rect">
                        <a:avLst/>
                      </a:prstGeom>
                      <a:noFill/>
                      <a:ln w="38100">
                        <a:noFill/>
                        <a:miter/>
                      </a:ln>
                    </p:spPr>
                  </p:pic>
                </p:oleObj>
              </mc:Fallback>
            </mc:AlternateContent>
          </a:graphicData>
        </a:graphic>
      </p:graphicFrame>
      <p:sp>
        <p:nvSpPr>
          <p:cNvPr id="45074" name="文本框 1"/>
          <p:cNvSpPr txBox="1"/>
          <p:nvPr>
            <p:custDataLst>
              <p:tags r:id="rId5"/>
            </p:custDataLst>
          </p:nvPr>
        </p:nvSpPr>
        <p:spPr>
          <a:xfrm>
            <a:off x="1149350" y="1042670"/>
            <a:ext cx="10090150" cy="1076325"/>
          </a:xfrm>
          <a:prstGeom prst="rect">
            <a:avLst/>
          </a:prstGeom>
          <a:noFill/>
          <a:ln w="9525">
            <a:noFill/>
          </a:ln>
        </p:spPr>
        <p:txBody>
          <a:bodyPr wrap="square" anchor="t" anchorCtr="0">
            <a:spAutoFit/>
          </a:bodyPr>
          <a:p>
            <a:r>
              <a:rPr lang="en-US" altLang="zh-CN" sz="2400" b="1">
                <a:solidFill>
                  <a:srgbClr val="C00000"/>
                </a:solidFill>
                <a:latin typeface="楷体" panose="02010609060101010101" pitchFamily="49" charset="-122"/>
                <a:ea typeface="楷体" panose="02010609060101010101" pitchFamily="49" charset="-122"/>
              </a:rPr>
              <a:t> </a:t>
            </a:r>
            <a:r>
              <a:rPr lang="zh-CN" altLang="en-US" sz="2000" b="1">
                <a:solidFill>
                  <a:srgbClr val="C00000"/>
                </a:solidFill>
                <a:latin typeface="楷体" panose="02010609060101010101" pitchFamily="49" charset="-122"/>
                <a:ea typeface="楷体" panose="02010609060101010101" pitchFamily="49" charset="-122"/>
              </a:rPr>
              <a:t>【例</a:t>
            </a:r>
            <a:r>
              <a:rPr lang="en-US" altLang="zh-CN" sz="2000" b="1">
                <a:solidFill>
                  <a:srgbClr val="C00000"/>
                </a:solidFill>
                <a:latin typeface="楷体" panose="02010609060101010101" pitchFamily="49" charset="-122"/>
                <a:ea typeface="楷体" panose="02010609060101010101" pitchFamily="49" charset="-122"/>
              </a:rPr>
              <a:t>3</a:t>
            </a:r>
            <a:r>
              <a:rPr lang="zh-CN" altLang="en-US" sz="2000" b="1">
                <a:solidFill>
                  <a:srgbClr val="C00000"/>
                </a:solidFill>
                <a:latin typeface="楷体" panose="02010609060101010101" pitchFamily="49" charset="-122"/>
                <a:ea typeface="楷体" panose="02010609060101010101" pitchFamily="49" charset="-122"/>
              </a:rPr>
              <a:t>】 </a:t>
            </a:r>
            <a:r>
              <a:rPr lang="zh-CN" altLang="en-US" sz="2000" b="1">
                <a:solidFill>
                  <a:srgbClr val="003399"/>
                </a:solidFill>
                <a:latin typeface="楷体" panose="02010609060101010101" pitchFamily="49" charset="-122"/>
                <a:ea typeface="楷体" panose="02010609060101010101" pitchFamily="49" charset="-122"/>
              </a:rPr>
              <a:t>如图所示为圆柱面上铣键槽，加工尺寸A和B。工件以内孔在圆柱心轴上定位，O是心轴轴心。设A=(40±0.1）</a:t>
            </a:r>
            <a:r>
              <a:rPr lang="en-US" altLang="zh-CN" sz="2000" b="1">
                <a:solidFill>
                  <a:srgbClr val="003399"/>
                </a:solidFill>
                <a:latin typeface="楷体" panose="02010609060101010101" pitchFamily="49" charset="-122"/>
                <a:ea typeface="楷体" panose="02010609060101010101" pitchFamily="49" charset="-122"/>
              </a:rPr>
              <a:t>m</a:t>
            </a:r>
            <a:r>
              <a:rPr lang="zh-CN" altLang="en-US" sz="2000" b="1">
                <a:solidFill>
                  <a:srgbClr val="003399"/>
                </a:solidFill>
                <a:latin typeface="楷体" panose="02010609060101010101" pitchFamily="49" charset="-122"/>
                <a:ea typeface="楷体" panose="02010609060101010101" pitchFamily="49" charset="-122"/>
              </a:rPr>
              <a:t>m，</a:t>
            </a:r>
            <a:r>
              <a:rPr lang="en-US" altLang="zh-CN" sz="2000" b="1">
                <a:solidFill>
                  <a:srgbClr val="003399"/>
                </a:solidFill>
                <a:latin typeface="楷体" panose="02010609060101010101" pitchFamily="49" charset="-122"/>
                <a:ea typeface="楷体" panose="02010609060101010101" pitchFamily="49" charset="-122"/>
              </a:rPr>
              <a:t>            </a:t>
            </a:r>
            <a:r>
              <a:rPr lang="zh-CN" altLang="en-US" sz="2000" b="1">
                <a:solidFill>
                  <a:srgbClr val="003399"/>
                </a:solidFill>
                <a:latin typeface="楷体" panose="02010609060101010101" pitchFamily="49" charset="-122"/>
                <a:ea typeface="楷体" panose="02010609060101010101" pitchFamily="49" charset="-122"/>
              </a:rPr>
              <a:t>，</a:t>
            </a:r>
            <a:r>
              <a:rPr lang="en-US" altLang="zh-CN" sz="2000" b="1">
                <a:solidFill>
                  <a:srgbClr val="003399"/>
                </a:solidFill>
                <a:latin typeface="楷体" panose="02010609060101010101" pitchFamily="49" charset="-122"/>
                <a:ea typeface="楷体" panose="02010609060101010101" pitchFamily="49" charset="-122"/>
              </a:rPr>
              <a:t>           </a:t>
            </a:r>
            <a:r>
              <a:rPr lang="zh-CN" altLang="en-US" sz="2000" b="1">
                <a:solidFill>
                  <a:srgbClr val="003399"/>
                </a:solidFill>
                <a:latin typeface="楷体" panose="02010609060101010101" pitchFamily="49" charset="-122"/>
                <a:ea typeface="楷体" panose="02010609060101010101" pitchFamily="49" charset="-122"/>
              </a:rPr>
              <a:t>，求加工尺寸A的基准不重合误差和基准位移误差。</a:t>
            </a:r>
            <a:endParaRPr lang="zh-CN" altLang="en-US" sz="2000" b="1">
              <a:solidFill>
                <a:srgbClr val="003399"/>
              </a:solidFill>
              <a:latin typeface="楷体" panose="02010609060101010101" pitchFamily="49" charset="-122"/>
              <a:ea typeface="楷体" panose="02010609060101010101" pitchFamily="49" charset="-122"/>
            </a:endParaRPr>
          </a:p>
        </p:txBody>
      </p:sp>
      <p:pic>
        <p:nvPicPr>
          <p:cNvPr id="45075" name="图片 498" descr="1-52"/>
          <p:cNvPicPr>
            <a:picLocks noChangeAspect="1"/>
          </p:cNvPicPr>
          <p:nvPr>
            <p:custDataLst>
              <p:tags r:id="rId6"/>
            </p:custDataLst>
          </p:nvPr>
        </p:nvPicPr>
        <p:blipFill>
          <a:blip r:embed="rId7"/>
          <a:stretch>
            <a:fillRect/>
          </a:stretch>
        </p:blipFill>
        <p:spPr>
          <a:xfrm>
            <a:off x="602615" y="2469515"/>
            <a:ext cx="6480175" cy="2957830"/>
          </a:xfrm>
          <a:prstGeom prst="rect">
            <a:avLst/>
          </a:prstGeom>
          <a:noFill/>
          <a:ln w="9525">
            <a:noFill/>
          </a:ln>
        </p:spPr>
      </p:pic>
      <p:graphicFrame>
        <p:nvGraphicFramePr>
          <p:cNvPr id="2" name="对象 516"/>
          <p:cNvGraphicFramePr>
            <a:graphicFrameLocks noChangeAspect="1"/>
          </p:cNvGraphicFramePr>
          <p:nvPr>
            <p:custDataLst>
              <p:tags r:id="rId8"/>
            </p:custDataLst>
          </p:nvPr>
        </p:nvGraphicFramePr>
        <p:xfrm>
          <a:off x="6912293" y="1544320"/>
          <a:ext cx="1363980" cy="360045"/>
        </p:xfrm>
        <a:graphic>
          <a:graphicData uri="http://schemas.openxmlformats.org/presentationml/2006/ole">
            <mc:AlternateContent xmlns:mc="http://schemas.openxmlformats.org/markup-compatibility/2006">
              <mc:Choice xmlns:v="urn:schemas-microsoft-com:vml" Requires="v">
                <p:oleObj spid="_x0000_s3076" name="" r:id="rId9" imgW="914400" imgH="241300" progId="Equation.KSEE3">
                  <p:embed/>
                </p:oleObj>
              </mc:Choice>
              <mc:Fallback>
                <p:oleObj name="" r:id="rId9" imgW="914400" imgH="241300" progId="Equation.KSEE3">
                  <p:embed/>
                  <p:pic>
                    <p:nvPicPr>
                      <p:cNvPr id="0" name="图片 3075"/>
                      <p:cNvPicPr/>
                      <p:nvPr/>
                    </p:nvPicPr>
                    <p:blipFill>
                      <a:blip r:embed="rId10"/>
                      <a:stretch>
                        <a:fillRect/>
                      </a:stretch>
                    </p:blipFill>
                    <p:spPr>
                      <a:xfrm>
                        <a:off x="6912293" y="1544320"/>
                        <a:ext cx="1363980" cy="360045"/>
                      </a:xfrm>
                      <a:prstGeom prst="rect">
                        <a:avLst/>
                      </a:prstGeom>
                      <a:noFill/>
                      <a:ln w="38100">
                        <a:noFill/>
                        <a:miter/>
                      </a:ln>
                    </p:spPr>
                  </p:pic>
                </p:oleObj>
              </mc:Fallback>
            </mc:AlternateContent>
          </a:graphicData>
        </a:graphic>
      </p:graphicFrame>
      <p:graphicFrame>
        <p:nvGraphicFramePr>
          <p:cNvPr id="5" name="对象 517"/>
          <p:cNvGraphicFramePr>
            <a:graphicFrameLocks noChangeAspect="1"/>
          </p:cNvGraphicFramePr>
          <p:nvPr>
            <p:custDataLst>
              <p:tags r:id="rId11"/>
            </p:custDataLst>
          </p:nvPr>
        </p:nvGraphicFramePr>
        <p:xfrm>
          <a:off x="5177155" y="1508125"/>
          <a:ext cx="1461135" cy="360680"/>
        </p:xfrm>
        <a:graphic>
          <a:graphicData uri="http://schemas.openxmlformats.org/presentationml/2006/ole">
            <mc:AlternateContent xmlns:mc="http://schemas.openxmlformats.org/markup-compatibility/2006">
              <mc:Choice xmlns:v="urn:schemas-microsoft-com:vml" Requires="v">
                <p:oleObj spid="_x0000_s6" name="" r:id="rId12" imgW="977900" imgH="241300" progId="Equation.KSEE3">
                  <p:embed/>
                </p:oleObj>
              </mc:Choice>
              <mc:Fallback>
                <p:oleObj name="" r:id="rId12" imgW="977900" imgH="241300" progId="Equation.KSEE3">
                  <p:embed/>
                  <p:pic>
                    <p:nvPicPr>
                      <p:cNvPr id="0" name="图片 1"/>
                      <p:cNvPicPr/>
                      <p:nvPr/>
                    </p:nvPicPr>
                    <p:blipFill>
                      <a:blip r:embed="rId13"/>
                      <a:stretch>
                        <a:fillRect/>
                      </a:stretch>
                    </p:blipFill>
                    <p:spPr>
                      <a:xfrm>
                        <a:off x="5177155" y="1508125"/>
                        <a:ext cx="1461135" cy="360680"/>
                      </a:xfrm>
                      <a:prstGeom prst="rect">
                        <a:avLst/>
                      </a:prstGeom>
                      <a:noFill/>
                      <a:ln w="38100">
                        <a:noFill/>
                        <a:miter/>
                      </a:ln>
                    </p:spPr>
                  </p:pic>
                </p:oleObj>
              </mc:Fallback>
            </mc:AlternateContent>
          </a:graphicData>
        </a:graphic>
      </p:graphicFrame>
      <p:sp>
        <p:nvSpPr>
          <p:cNvPr id="7" name="文本框 6"/>
          <p:cNvSpPr txBox="1"/>
          <p:nvPr>
            <p:custDataLst>
              <p:tags r:id="rId14"/>
            </p:custDataLst>
          </p:nvPr>
        </p:nvSpPr>
        <p:spPr>
          <a:xfrm>
            <a:off x="1480820" y="5822950"/>
            <a:ext cx="4001770" cy="398780"/>
          </a:xfrm>
          <a:prstGeom prst="rect">
            <a:avLst/>
          </a:prstGeom>
          <a:noFill/>
          <a:ln w="9525">
            <a:noFill/>
          </a:ln>
        </p:spPr>
        <p:txBody>
          <a:bodyPr wrap="square" anchor="t" anchorCtr="0">
            <a:spAutoFit/>
          </a:bodyPr>
          <a:p>
            <a:r>
              <a:rPr lang="en-US" altLang="zh-CN" sz="2000" b="1" dirty="0">
                <a:solidFill>
                  <a:srgbClr val="003399"/>
                </a:solidFill>
                <a:latin typeface="楷体" panose="02010609060101010101" pitchFamily="49" charset="-122"/>
                <a:ea typeface="楷体" panose="02010609060101010101" pitchFamily="49" charset="-122"/>
                <a:sym typeface="+mn-ea"/>
              </a:rPr>
              <a:t>  </a:t>
            </a:r>
            <a:r>
              <a:rPr lang="zh-CN" altLang="zh-CN" sz="2000" b="1" dirty="0">
                <a:solidFill>
                  <a:srgbClr val="003399"/>
                </a:solidFill>
                <a:latin typeface="楷体" panose="02010609060101010101" pitchFamily="49" charset="-122"/>
                <a:ea typeface="楷体" panose="02010609060101010101" pitchFamily="49" charset="-122"/>
                <a:sym typeface="+mn-ea"/>
              </a:rPr>
              <a:t>心轴定位基准位移误差</a:t>
            </a:r>
            <a:endParaRPr lang="en-US" altLang="zh-CN" sz="2000" b="1" dirty="0">
              <a:solidFill>
                <a:srgbClr val="003399"/>
              </a:solidFill>
              <a:latin typeface="楷体" panose="02010609060101010101" pitchFamily="49" charset="-122"/>
              <a:ea typeface="楷体" panose="02010609060101010101" pitchFamily="49" charset="-122"/>
            </a:endParaRPr>
          </a:p>
        </p:txBody>
      </p:sp>
      <p:sp>
        <p:nvSpPr>
          <p:cNvPr id="8" name="文本框 7"/>
          <p:cNvSpPr txBox="1"/>
          <p:nvPr>
            <p:custDataLst>
              <p:tags r:id="rId15"/>
            </p:custDataLst>
          </p:nvPr>
        </p:nvSpPr>
        <p:spPr>
          <a:xfrm>
            <a:off x="7711440" y="2016125"/>
            <a:ext cx="4126230" cy="398780"/>
          </a:xfrm>
          <a:prstGeom prst="rect">
            <a:avLst/>
          </a:prstGeom>
          <a:noFill/>
          <a:ln w="9525">
            <a:noFill/>
          </a:ln>
        </p:spPr>
        <p:txBody>
          <a:bodyPr wrap="square" anchor="t" anchorCtr="0">
            <a:spAutoFit/>
          </a:bodyPr>
          <a:p>
            <a:r>
              <a:rPr lang="zh-CN" altLang="zh-CN" sz="2000" b="1">
                <a:solidFill>
                  <a:srgbClr val="003399"/>
                </a:solidFill>
                <a:latin typeface="楷体" panose="02010609060101010101" pitchFamily="49" charset="-122"/>
                <a:ea typeface="楷体" panose="02010609060101010101" pitchFamily="49" charset="-122"/>
              </a:rPr>
              <a:t>解：</a:t>
            </a:r>
            <a:r>
              <a:rPr lang="zh-CN" altLang="zh-CN" sz="2000" b="1">
                <a:solidFill>
                  <a:srgbClr val="C00000"/>
                </a:solidFill>
                <a:latin typeface="楷体" panose="02010609060101010101" pitchFamily="49" charset="-122"/>
                <a:ea typeface="楷体" panose="02010609060101010101" pitchFamily="49" charset="-122"/>
              </a:rPr>
              <a:t>1</a:t>
            </a:r>
            <a:r>
              <a:rPr lang="en-US" altLang="zh-CN" sz="2000" b="1">
                <a:solidFill>
                  <a:srgbClr val="C00000"/>
                </a:solidFill>
                <a:latin typeface="楷体" panose="02010609060101010101" pitchFamily="49" charset="-122"/>
                <a:ea typeface="楷体" panose="02010609060101010101" pitchFamily="49" charset="-122"/>
              </a:rPr>
              <a:t>.</a:t>
            </a:r>
            <a:r>
              <a:rPr lang="zh-CN" altLang="en-US" sz="2000" b="1">
                <a:solidFill>
                  <a:srgbClr val="C00000"/>
                </a:solidFill>
                <a:latin typeface="楷体" panose="02010609060101010101" pitchFamily="49" charset="-122"/>
                <a:ea typeface="楷体" panose="02010609060101010101" pitchFamily="49" charset="-122"/>
              </a:rPr>
              <a:t>计算基准不重合误差</a:t>
            </a:r>
            <a:r>
              <a:rPr lang="zh-CN" altLang="en-US" sz="2000" b="1" dirty="0">
                <a:solidFill>
                  <a:srgbClr val="C00000"/>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rPr>
              <a:t>B</a:t>
            </a:r>
            <a:endPar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17" name="文本框 16"/>
          <p:cNvSpPr txBox="1"/>
          <p:nvPr>
            <p:custDataLst>
              <p:tags r:id="rId16"/>
            </p:custDataLst>
          </p:nvPr>
        </p:nvSpPr>
        <p:spPr>
          <a:xfrm>
            <a:off x="10654665" y="3736658"/>
            <a:ext cx="778510" cy="398780"/>
          </a:xfrm>
          <a:prstGeom prst="rect">
            <a:avLst/>
          </a:prstGeom>
          <a:noFill/>
          <a:ln w="9525">
            <a:noFill/>
          </a:ln>
        </p:spPr>
        <p:txBody>
          <a:bodyPr wrap="none" anchor="t" anchorCtr="0">
            <a:spAutoFit/>
          </a:bodyPr>
          <a:p>
            <a:r>
              <a:rPr lang="zh-CN" altLang="en-US" sz="2000" b="1" dirty="0">
                <a:solidFill>
                  <a:srgbClr val="003399"/>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003399"/>
                </a:solidFill>
                <a:latin typeface="楷体" panose="02010609060101010101" pitchFamily="49" charset="-122"/>
                <a:ea typeface="楷体" panose="02010609060101010101" pitchFamily="49" charset="-122"/>
                <a:sym typeface="宋体" panose="02010600030101010101" pitchFamily="2" charset="-122"/>
              </a:rPr>
              <a:t>B</a:t>
            </a:r>
            <a:r>
              <a:rPr lang="en-US" altLang="zh-CN" sz="2000" b="1" dirty="0">
                <a:solidFill>
                  <a:srgbClr val="003399"/>
                </a:solidFill>
                <a:latin typeface="楷体" panose="02010609060101010101" pitchFamily="49" charset="-122"/>
                <a:ea typeface="楷体" panose="02010609060101010101" pitchFamily="49" charset="-122"/>
                <a:sym typeface="宋体" panose="02010600030101010101" pitchFamily="2" charset="-122"/>
              </a:rPr>
              <a:t>=0</a:t>
            </a:r>
            <a:endParaRPr lang="en-US" altLang="zh-CN" sz="2000" b="1" dirty="0">
              <a:solidFill>
                <a:srgbClr val="003399"/>
              </a:solidFill>
              <a:latin typeface="楷体" panose="02010609060101010101" pitchFamily="49" charset="-122"/>
              <a:ea typeface="楷体" panose="02010609060101010101" pitchFamily="49" charset="-122"/>
              <a:sym typeface="宋体" panose="02010600030101010101" pitchFamily="2" charset="-122"/>
            </a:endParaRPr>
          </a:p>
        </p:txBody>
      </p:sp>
      <p:sp>
        <p:nvSpPr>
          <p:cNvPr id="30" name="文本框 29"/>
          <p:cNvSpPr txBox="1"/>
          <p:nvPr>
            <p:custDataLst>
              <p:tags r:id="rId17"/>
            </p:custDataLst>
          </p:nvPr>
        </p:nvSpPr>
        <p:spPr>
          <a:xfrm>
            <a:off x="7592378" y="3736658"/>
            <a:ext cx="3062287" cy="398780"/>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工序基准与定位基准重合：</a:t>
            </a:r>
            <a:endParaRPr lang="zh-CN" altLang="en-US" sz="2000" b="1">
              <a:solidFill>
                <a:srgbClr val="003399"/>
              </a:solidFill>
              <a:latin typeface="楷体" panose="02010609060101010101" pitchFamily="49" charset="-122"/>
              <a:ea typeface="楷体" panose="02010609060101010101" pitchFamily="49" charset="-122"/>
            </a:endParaRPr>
          </a:p>
        </p:txBody>
      </p:sp>
      <p:grpSp>
        <p:nvGrpSpPr>
          <p:cNvPr id="22" name="组合 21"/>
          <p:cNvGrpSpPr/>
          <p:nvPr/>
        </p:nvGrpSpPr>
        <p:grpSpPr>
          <a:xfrm>
            <a:off x="7675245" y="2436495"/>
            <a:ext cx="2491740" cy="398780"/>
            <a:chOff x="12087" y="3837"/>
            <a:chExt cx="3924" cy="628"/>
          </a:xfrm>
        </p:grpSpPr>
        <p:sp>
          <p:nvSpPr>
            <p:cNvPr id="10" name="文本框 9"/>
            <p:cNvSpPr txBox="1"/>
            <p:nvPr>
              <p:custDataLst>
                <p:tags r:id="rId18"/>
              </p:custDataLst>
            </p:nvPr>
          </p:nvSpPr>
          <p:spPr>
            <a:xfrm>
              <a:off x="12087" y="3837"/>
              <a:ext cx="2155"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工序尺寸：</a:t>
              </a:r>
              <a:endParaRPr lang="en-US" altLang="zh-CN" sz="2000" b="1">
                <a:solidFill>
                  <a:srgbClr val="003399"/>
                </a:solidFill>
                <a:latin typeface="楷体" panose="02010609060101010101" pitchFamily="49" charset="-122"/>
                <a:ea typeface="楷体" panose="02010609060101010101" pitchFamily="49" charset="-122"/>
              </a:endParaRPr>
            </a:p>
          </p:txBody>
        </p:sp>
        <p:graphicFrame>
          <p:nvGraphicFramePr>
            <p:cNvPr id="45066" name="对象 12">
              <a:hlinkClick r:id="" action="ppaction://ole?verb="/>
            </p:cNvPr>
            <p:cNvGraphicFramePr>
              <a:graphicFrameLocks noChangeAspect="1"/>
            </p:cNvGraphicFramePr>
            <p:nvPr>
              <p:custDataLst>
                <p:tags r:id="rId19"/>
              </p:custDataLst>
            </p:nvPr>
          </p:nvGraphicFramePr>
          <p:xfrm>
            <a:off x="14493" y="3975"/>
            <a:ext cx="1518" cy="352"/>
          </p:xfrm>
          <a:graphic>
            <a:graphicData uri="http://schemas.openxmlformats.org/presentationml/2006/ole">
              <mc:AlternateContent xmlns:mc="http://schemas.openxmlformats.org/markup-compatibility/2006">
                <mc:Choice xmlns:v="urn:schemas-microsoft-com:vml" Requires="v">
                  <p:oleObj spid="_x0000_s3121" name="" r:id="rId20" imgW="762000" imgH="177165" progId="Equation.KSEE3">
                    <p:embed/>
                  </p:oleObj>
                </mc:Choice>
                <mc:Fallback>
                  <p:oleObj name="" r:id="rId20" imgW="762000" imgH="177165" progId="Equation.KSEE3">
                    <p:embed/>
                    <p:pic>
                      <p:nvPicPr>
                        <p:cNvPr id="0" name="图片 3120"/>
                        <p:cNvPicPr/>
                        <p:nvPr/>
                      </p:nvPicPr>
                      <p:blipFill>
                        <a:blip r:embed="rId21"/>
                        <a:stretch>
                          <a:fillRect/>
                        </a:stretch>
                      </p:blipFill>
                      <p:spPr>
                        <a:xfrm>
                          <a:off x="14493" y="3975"/>
                          <a:ext cx="1518" cy="352"/>
                        </a:xfrm>
                        <a:prstGeom prst="rect">
                          <a:avLst/>
                        </a:prstGeom>
                        <a:noFill/>
                        <a:ln w="38100">
                          <a:noFill/>
                          <a:miter/>
                        </a:ln>
                      </p:spPr>
                    </p:pic>
                  </p:oleObj>
                </mc:Fallback>
              </mc:AlternateContent>
            </a:graphicData>
          </a:graphic>
        </p:graphicFrame>
      </p:grpSp>
      <p:grpSp>
        <p:nvGrpSpPr>
          <p:cNvPr id="23" name="组合 22"/>
          <p:cNvGrpSpPr/>
          <p:nvPr/>
        </p:nvGrpSpPr>
        <p:grpSpPr>
          <a:xfrm>
            <a:off x="7675245" y="2835275"/>
            <a:ext cx="3090545" cy="398780"/>
            <a:chOff x="12087" y="4465"/>
            <a:chExt cx="4867" cy="628"/>
          </a:xfrm>
        </p:grpSpPr>
        <p:sp>
          <p:nvSpPr>
            <p:cNvPr id="11" name="文本框 10"/>
            <p:cNvSpPr txBox="1"/>
            <p:nvPr>
              <p:custDataLst>
                <p:tags r:id="rId22"/>
              </p:custDataLst>
            </p:nvPr>
          </p:nvSpPr>
          <p:spPr>
            <a:xfrm>
              <a:off x="12087" y="4465"/>
              <a:ext cx="2245"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工序基准：</a:t>
              </a:r>
              <a:endParaRPr lang="en-US" altLang="zh-CN" sz="2000" b="1">
                <a:solidFill>
                  <a:srgbClr val="003399"/>
                </a:solidFill>
                <a:latin typeface="楷体" panose="02010609060101010101" pitchFamily="49" charset="-122"/>
                <a:ea typeface="楷体" panose="02010609060101010101" pitchFamily="49" charset="-122"/>
              </a:endParaRPr>
            </a:p>
          </p:txBody>
        </p:sp>
        <p:sp>
          <p:nvSpPr>
            <p:cNvPr id="45067" name="文本框 14"/>
            <p:cNvSpPr txBox="1"/>
            <p:nvPr>
              <p:custDataLst>
                <p:tags r:id="rId23"/>
              </p:custDataLst>
            </p:nvPr>
          </p:nvSpPr>
          <p:spPr>
            <a:xfrm>
              <a:off x="14242" y="4465"/>
              <a:ext cx="2712"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内孔的轴线</a:t>
              </a:r>
              <a:endParaRPr lang="zh-CN" altLang="en-US" sz="2000" b="1">
                <a:solidFill>
                  <a:srgbClr val="003399"/>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7675245" y="3233420"/>
            <a:ext cx="3090545" cy="398780"/>
            <a:chOff x="12087" y="5092"/>
            <a:chExt cx="4867" cy="628"/>
          </a:xfrm>
        </p:grpSpPr>
        <p:sp>
          <p:nvSpPr>
            <p:cNvPr id="12" name="文本框 11"/>
            <p:cNvSpPr txBox="1"/>
            <p:nvPr>
              <p:custDataLst>
                <p:tags r:id="rId24"/>
              </p:custDataLst>
            </p:nvPr>
          </p:nvSpPr>
          <p:spPr>
            <a:xfrm>
              <a:off x="12087" y="5092"/>
              <a:ext cx="2245"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定位基准：</a:t>
              </a:r>
              <a:endParaRPr lang="en-US" altLang="zh-CN" sz="2000" b="1">
                <a:solidFill>
                  <a:srgbClr val="003399"/>
                </a:solidFill>
                <a:latin typeface="楷体" panose="02010609060101010101" pitchFamily="49" charset="-122"/>
                <a:ea typeface="楷体" panose="02010609060101010101" pitchFamily="49" charset="-122"/>
              </a:endParaRPr>
            </a:p>
          </p:txBody>
        </p:sp>
        <p:sp>
          <p:nvSpPr>
            <p:cNvPr id="45068" name="文本框 15"/>
            <p:cNvSpPr txBox="1"/>
            <p:nvPr>
              <p:custDataLst>
                <p:tags r:id="rId25"/>
              </p:custDataLst>
            </p:nvPr>
          </p:nvSpPr>
          <p:spPr>
            <a:xfrm>
              <a:off x="14242" y="5092"/>
              <a:ext cx="2712" cy="628"/>
            </a:xfrm>
            <a:prstGeom prst="rect">
              <a:avLst/>
            </a:prstGeom>
            <a:noFill/>
            <a:ln w="9525">
              <a:noFill/>
            </a:ln>
          </p:spPr>
          <p:txBody>
            <a:bodyPr wrap="square" anchor="t" anchorCtr="0">
              <a:spAutoFit/>
            </a:bodyPr>
            <a:p>
              <a:r>
                <a:rPr lang="zh-CN" altLang="en-US" sz="2000" b="1">
                  <a:solidFill>
                    <a:srgbClr val="003399"/>
                  </a:solidFill>
                  <a:latin typeface="楷体" panose="02010609060101010101" pitchFamily="49" charset="-122"/>
                  <a:ea typeface="楷体" panose="02010609060101010101" pitchFamily="49" charset="-122"/>
                </a:rPr>
                <a:t>内孔的轴线</a:t>
              </a:r>
              <a:endParaRPr lang="zh-CN" altLang="en-US" sz="2000" b="1">
                <a:solidFill>
                  <a:srgbClr val="003399"/>
                </a:solidFill>
                <a:latin typeface="楷体" panose="02010609060101010101" pitchFamily="49" charset="-122"/>
                <a:ea typeface="楷体" panose="02010609060101010101" pitchFamily="49" charset="-122"/>
              </a:endParaRPr>
            </a:p>
          </p:txBody>
        </p:sp>
      </p:grpSp>
      <p:sp>
        <p:nvSpPr>
          <p:cNvPr id="13" name="文本框 12"/>
          <p:cNvSpPr txBox="1"/>
          <p:nvPr>
            <p:custDataLst>
              <p:tags r:id="rId26"/>
            </p:custDataLst>
          </p:nvPr>
        </p:nvSpPr>
        <p:spPr>
          <a:xfrm>
            <a:off x="8171180" y="4269105"/>
            <a:ext cx="3526155" cy="398780"/>
          </a:xfrm>
          <a:prstGeom prst="rect">
            <a:avLst/>
          </a:prstGeom>
          <a:noFill/>
          <a:ln w="9525">
            <a:noFill/>
          </a:ln>
        </p:spPr>
        <p:txBody>
          <a:bodyPr wrap="square" anchor="t" anchorCtr="0">
            <a:spAutoFit/>
          </a:bodyPr>
          <a:p>
            <a:r>
              <a:rPr lang="en-US" altLang="zh-CN" sz="2000" b="1">
                <a:solidFill>
                  <a:srgbClr val="C00000"/>
                </a:solidFill>
                <a:latin typeface="楷体" panose="02010609060101010101" pitchFamily="49" charset="-122"/>
                <a:ea typeface="楷体" panose="02010609060101010101" pitchFamily="49" charset="-122"/>
              </a:rPr>
              <a:t>2.</a:t>
            </a:r>
            <a:r>
              <a:rPr lang="zh-CN" altLang="en-US" sz="2000" b="1">
                <a:solidFill>
                  <a:srgbClr val="C00000"/>
                </a:solidFill>
                <a:latin typeface="楷体" panose="02010609060101010101" pitchFamily="49" charset="-122"/>
                <a:ea typeface="楷体" panose="02010609060101010101" pitchFamily="49" charset="-122"/>
              </a:rPr>
              <a:t>计算基准位移误差</a:t>
            </a:r>
            <a:r>
              <a:rPr lang="zh-CN" altLang="en-US" sz="2000" b="1" dirty="0">
                <a:solidFill>
                  <a:srgbClr val="C00000"/>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rPr>
              <a:t>Y</a:t>
            </a:r>
            <a:endParaRPr lang="en-US" altLang="zh-CN" sz="2000" b="1" baseline="-25000" dirty="0">
              <a:solidFill>
                <a:srgbClr val="C00000"/>
              </a:solidFill>
              <a:latin typeface="楷体" panose="02010609060101010101" pitchFamily="49" charset="-122"/>
              <a:ea typeface="楷体" panose="02010609060101010101" pitchFamily="49" charset="-122"/>
              <a:sym typeface="宋体" panose="02010600030101010101" pitchFamily="2" charset="-122"/>
            </a:endParaRPr>
          </a:p>
        </p:txBody>
      </p:sp>
      <p:grpSp>
        <p:nvGrpSpPr>
          <p:cNvPr id="25" name="组合 24"/>
          <p:cNvGrpSpPr/>
          <p:nvPr/>
        </p:nvGrpSpPr>
        <p:grpSpPr>
          <a:xfrm>
            <a:off x="7847648" y="4888230"/>
            <a:ext cx="1371600" cy="779780"/>
            <a:chOff x="12903" y="7698"/>
            <a:chExt cx="2160" cy="1228"/>
          </a:xfrm>
        </p:grpSpPr>
        <p:sp>
          <p:nvSpPr>
            <p:cNvPr id="14" name="文本框 13"/>
            <p:cNvSpPr txBox="1"/>
            <p:nvPr>
              <p:custDataLst>
                <p:tags r:id="rId27"/>
              </p:custDataLst>
            </p:nvPr>
          </p:nvSpPr>
          <p:spPr>
            <a:xfrm>
              <a:off x="12903" y="7813"/>
              <a:ext cx="1165" cy="1113"/>
            </a:xfrm>
            <a:prstGeom prst="rect">
              <a:avLst/>
            </a:prstGeom>
            <a:noFill/>
            <a:ln w="9525">
              <a:noFill/>
            </a:ln>
          </p:spPr>
          <p:txBody>
            <a:bodyPr wrap="square" anchor="t" anchorCtr="0">
              <a:spAutoFit/>
            </a:bodyPr>
            <a:p>
              <a:r>
                <a:rPr lang="zh-CN" altLang="en-US" sz="2000" b="1" dirty="0">
                  <a:solidFill>
                    <a:srgbClr val="003399"/>
                  </a:solidFill>
                  <a:latin typeface="楷体" panose="02010609060101010101" pitchFamily="49" charset="-122"/>
                  <a:ea typeface="楷体" panose="02010609060101010101" pitchFamily="49" charset="-122"/>
                  <a:sym typeface="宋体" panose="02010600030101010101" pitchFamily="2" charset="-122"/>
                </a:rPr>
                <a:t>△</a:t>
              </a:r>
              <a:r>
                <a:rPr lang="en-US" altLang="zh-CN" sz="2000" b="1" baseline="-25000" dirty="0">
                  <a:solidFill>
                    <a:srgbClr val="003399"/>
                  </a:solidFill>
                  <a:latin typeface="楷体" panose="02010609060101010101" pitchFamily="49" charset="-122"/>
                  <a:ea typeface="楷体" panose="02010609060101010101" pitchFamily="49" charset="-122"/>
                  <a:sym typeface="宋体" panose="02010600030101010101" pitchFamily="2" charset="-122"/>
                </a:rPr>
                <a:t>Y</a:t>
              </a:r>
              <a:endParaRPr lang="en-US" altLang="zh-CN" sz="2000" b="1">
                <a:solidFill>
                  <a:srgbClr val="003399"/>
                </a:solidFill>
                <a:latin typeface="楷体" panose="02010609060101010101" pitchFamily="49" charset="-122"/>
                <a:ea typeface="楷体" panose="02010609060101010101" pitchFamily="49" charset="-122"/>
              </a:endParaRPr>
            </a:p>
            <a:p>
              <a:endParaRPr lang="zh-CN" altLang="en-US" sz="2000" b="1">
                <a:solidFill>
                  <a:srgbClr val="003399"/>
                </a:solidFill>
                <a:latin typeface="楷体" panose="02010609060101010101" pitchFamily="49" charset="-122"/>
                <a:ea typeface="楷体" panose="02010609060101010101" pitchFamily="49" charset="-122"/>
              </a:endParaRPr>
            </a:p>
          </p:txBody>
        </p:sp>
        <p:graphicFrame>
          <p:nvGraphicFramePr>
            <p:cNvPr id="15" name="对象 14">
              <a:hlinkClick r:id="" action="ppaction://ole?verb="/>
            </p:cNvPr>
            <p:cNvGraphicFramePr>
              <a:graphicFrameLocks noChangeAspect="1"/>
            </p:cNvGraphicFramePr>
            <p:nvPr>
              <p:custDataLst>
                <p:tags r:id="rId28"/>
              </p:custDataLst>
            </p:nvPr>
          </p:nvGraphicFramePr>
          <p:xfrm>
            <a:off x="13808" y="7698"/>
            <a:ext cx="1255" cy="865"/>
          </p:xfrm>
          <a:graphic>
            <a:graphicData uri="http://schemas.openxmlformats.org/presentationml/2006/ole">
              <mc:AlternateContent xmlns:mc="http://schemas.openxmlformats.org/markup-compatibility/2006">
                <mc:Choice xmlns:v="urn:schemas-microsoft-com:vml" Requires="v">
                  <p:oleObj spid="_x0000_s16" name="" r:id="rId29" imgW="571500" imgH="393700" progId="Equation.KSEE3">
                    <p:embed/>
                  </p:oleObj>
                </mc:Choice>
                <mc:Fallback>
                  <p:oleObj name="" r:id="rId29" imgW="571500" imgH="393700" progId="Equation.KSEE3">
                    <p:embed/>
                    <p:pic>
                      <p:nvPicPr>
                        <p:cNvPr id="0" name="图片 3121"/>
                        <p:cNvPicPr/>
                        <p:nvPr/>
                      </p:nvPicPr>
                      <p:blipFill>
                        <a:blip r:embed="rId30"/>
                        <a:stretch>
                          <a:fillRect/>
                        </a:stretch>
                      </p:blipFill>
                      <p:spPr>
                        <a:xfrm>
                          <a:off x="13808" y="7698"/>
                          <a:ext cx="1255" cy="865"/>
                        </a:xfrm>
                        <a:prstGeom prst="rect">
                          <a:avLst/>
                        </a:prstGeom>
                        <a:noFill/>
                        <a:ln w="38100">
                          <a:noFill/>
                          <a:miter/>
                        </a:ln>
                      </p:spPr>
                    </p:pic>
                  </p:oleObj>
                </mc:Fallback>
              </mc:AlternateContent>
            </a:graphicData>
          </a:graphic>
        </p:graphicFrame>
      </p:grpSp>
      <p:graphicFrame>
        <p:nvGraphicFramePr>
          <p:cNvPr id="18" name="对象 17">
            <a:hlinkClick r:id="" action="ppaction://ole?verb="/>
          </p:cNvPr>
          <p:cNvGraphicFramePr>
            <a:graphicFrameLocks noChangeAspect="1"/>
          </p:cNvGraphicFramePr>
          <p:nvPr>
            <p:custDataLst>
              <p:tags r:id="rId31"/>
            </p:custDataLst>
          </p:nvPr>
        </p:nvGraphicFramePr>
        <p:xfrm>
          <a:off x="7847648" y="5437347"/>
          <a:ext cx="1624330" cy="503555"/>
        </p:xfrm>
        <a:graphic>
          <a:graphicData uri="http://schemas.openxmlformats.org/presentationml/2006/ole">
            <mc:AlternateContent xmlns:mc="http://schemas.openxmlformats.org/markup-compatibility/2006">
              <mc:Choice xmlns:v="urn:schemas-microsoft-com:vml" Requires="v">
                <p:oleObj spid="_x0000_s19" name="" r:id="rId32" imgW="1270000" imgH="393700" progId="Equation.KSEE3">
                  <p:embed/>
                </p:oleObj>
              </mc:Choice>
              <mc:Fallback>
                <p:oleObj name="" r:id="rId32" imgW="1270000" imgH="393700" progId="Equation.KSEE3">
                  <p:embed/>
                  <p:pic>
                    <p:nvPicPr>
                      <p:cNvPr id="0" name="图片 3122"/>
                      <p:cNvPicPr/>
                      <p:nvPr/>
                    </p:nvPicPr>
                    <p:blipFill>
                      <a:blip r:embed="rId33"/>
                      <a:stretch>
                        <a:fillRect/>
                      </a:stretch>
                    </p:blipFill>
                    <p:spPr>
                      <a:xfrm>
                        <a:off x="7847648" y="5437347"/>
                        <a:ext cx="1624330" cy="503555"/>
                      </a:xfrm>
                      <a:prstGeom prst="rect">
                        <a:avLst/>
                      </a:prstGeom>
                      <a:noFill/>
                      <a:ln w="38100">
                        <a:noFill/>
                        <a:miter/>
                      </a:ln>
                    </p:spPr>
                  </p:pic>
                </p:oleObj>
              </mc:Fallback>
            </mc:AlternateContent>
          </a:graphicData>
        </a:graphic>
      </p:graphicFrame>
      <p:sp>
        <p:nvSpPr>
          <p:cNvPr id="20" name="文本框 19"/>
          <p:cNvSpPr txBox="1"/>
          <p:nvPr>
            <p:custDataLst>
              <p:tags r:id="rId34"/>
            </p:custDataLst>
          </p:nvPr>
        </p:nvSpPr>
        <p:spPr>
          <a:xfrm>
            <a:off x="7847648" y="6012180"/>
            <a:ext cx="1230312" cy="398780"/>
          </a:xfrm>
          <a:prstGeom prst="rect">
            <a:avLst/>
          </a:prstGeom>
          <a:noFill/>
          <a:ln w="9525">
            <a:noFill/>
          </a:ln>
        </p:spPr>
        <p:txBody>
          <a:bodyPr wrap="square" anchor="t" anchorCtr="0">
            <a:spAutoFit/>
          </a:bodyPr>
          <a:p>
            <a:r>
              <a:rPr lang="en-US" altLang="zh-CN" sz="2000" b="1">
                <a:solidFill>
                  <a:srgbClr val="003399"/>
                </a:solidFill>
                <a:latin typeface="楷体" panose="02010609060101010101" pitchFamily="49" charset="-122"/>
                <a:ea typeface="楷体" panose="02010609060101010101" pitchFamily="49" charset="-122"/>
              </a:rPr>
              <a:t>=0.03mm</a:t>
            </a:r>
            <a:endParaRPr lang="en-US" altLang="zh-CN" sz="2000" b="1">
              <a:solidFill>
                <a:srgbClr val="003399"/>
              </a:solidFill>
              <a:latin typeface="楷体" panose="02010609060101010101" pitchFamily="49" charset="-122"/>
              <a:ea typeface="楷体" panose="02010609060101010101" pitchFamily="49" charset="-122"/>
            </a:endParaRPr>
          </a:p>
        </p:txBody>
      </p:sp>
      <p:sp>
        <p:nvSpPr>
          <p:cNvPr id="21" name="文本框 20"/>
          <p:cNvSpPr txBox="1"/>
          <p:nvPr>
            <p:custDataLst>
              <p:tags r:id="rId35"/>
            </p:custDataLst>
          </p:nvPr>
        </p:nvSpPr>
        <p:spPr>
          <a:xfrm>
            <a:off x="7847648" y="4647565"/>
            <a:ext cx="3996690" cy="398780"/>
          </a:xfrm>
          <a:prstGeom prst="rect">
            <a:avLst/>
          </a:prstGeom>
          <a:noFill/>
          <a:ln w="9525">
            <a:noFill/>
          </a:ln>
        </p:spPr>
        <p:txBody>
          <a:bodyPr wrap="square" anchor="t" anchorCtr="0">
            <a:spAutoFit/>
          </a:bodyPr>
          <a:p>
            <a:r>
              <a:rPr lang="zh-CN" altLang="en-US" sz="2000" b="1" dirty="0">
                <a:solidFill>
                  <a:srgbClr val="003399"/>
                </a:solidFill>
                <a:latin typeface="楷体" panose="02010609060101010101" pitchFamily="49" charset="-122"/>
                <a:ea typeface="楷体" panose="02010609060101010101" pitchFamily="49" charset="-122"/>
                <a:sym typeface="+mn-ea"/>
              </a:rPr>
              <a:t>圆柱孔与心轴单边接触</a:t>
            </a:r>
            <a:endParaRPr lang="zh-CN" altLang="en-US" sz="2000" b="1" dirty="0">
              <a:solidFill>
                <a:srgbClr val="003399"/>
              </a:solidFill>
              <a:latin typeface="楷体" panose="02010609060101010101" pitchFamily="49" charset="-122"/>
              <a:ea typeface="楷体" panose="02010609060101010101" pitchFamily="49" charset="-122"/>
            </a:endParaRPr>
          </a:p>
        </p:txBody>
      </p:sp>
    </p:spTree>
    <p:custDataLst>
      <p:tags r:id="rId3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30" grpId="0"/>
      <p:bldP spid="13" grpId="0"/>
      <p:bldP spid="20" grpId="0"/>
      <p:bldP spid="2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en-US" altLang="zh-CN" dirty="0"/>
              <a:t>Thanks </a:t>
            </a:r>
            <a:br>
              <a:rPr lang="en-US" altLang="zh-CN" dirty="0"/>
            </a:br>
            <a:r>
              <a:rPr lang="en-US" altLang="zh-CN" dirty="0"/>
              <a:t>For Watching.</a:t>
            </a:r>
            <a:endParaRPr lang="en-US" altLang="zh-CN" dirty="0"/>
          </a:p>
        </p:txBody>
      </p:sp>
      <p:sp>
        <p:nvSpPr>
          <p:cNvPr id="9" name="内容占位符 8"/>
          <p:cNvSpPr>
            <a:spLocks noGrp="1"/>
          </p:cNvSpPr>
          <p:nvPr>
            <p:ph sz="quarter" idx="13"/>
            <p:custDataLst>
              <p:tags r:id="rId2"/>
            </p:custDataLst>
          </p:nvPr>
        </p:nvSpPr>
        <p:spPr/>
        <p:txBody>
          <a:bodyPr/>
          <a:lstStyle/>
          <a:p>
            <a:r>
              <a:rPr lang="zh-CN" altLang="en-US" dirty="0"/>
              <a:t>谢谢大家！</a:t>
            </a:r>
            <a:endParaRPr lang="zh-CN" altLang="en-US" dirty="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5" name="文本框 10244"/>
          <p:cNvSpPr txBox="1"/>
          <p:nvPr>
            <p:custDataLst>
              <p:tags r:id="rId2"/>
            </p:custDataLst>
          </p:nvPr>
        </p:nvSpPr>
        <p:spPr>
          <a:xfrm>
            <a:off x="7026275" y="7196455"/>
            <a:ext cx="3622675" cy="390525"/>
          </a:xfrm>
          <a:prstGeom prst="rect">
            <a:avLst/>
          </a:prstGeom>
          <a:noFill/>
          <a:ln w="9525">
            <a:noFill/>
          </a:ln>
        </p:spPr>
        <p:txBody>
          <a:bodyPr wrap="square" anchor="t" anchorCtr="0">
            <a:spAutoFit/>
          </a:bodyPr>
          <a:p>
            <a:r>
              <a:rPr lang="zh-CN" altLang="en-US" dirty="0">
                <a:latin typeface="Arial" panose="020B0604020202020204" pitchFamily="34" charset="0"/>
                <a:ea typeface="宋体" panose="02010600030101010101" pitchFamily="2" charset="-122"/>
              </a:rPr>
              <a:t>图   槽系组合钻模元件分解图</a:t>
            </a:r>
            <a:endParaRPr lang="zh-CN" altLang="en-US" dirty="0">
              <a:latin typeface="Arial" panose="020B0604020202020204" pitchFamily="34" charset="0"/>
              <a:ea typeface="宋体" panose="02010600030101010101" pitchFamily="2" charset="-122"/>
            </a:endParaRPr>
          </a:p>
        </p:txBody>
      </p:sp>
      <p:sp>
        <p:nvSpPr>
          <p:cNvPr id="27650" name="标题 27649"/>
          <p:cNvSpPr>
            <a:spLocks noGrp="1"/>
          </p:cNvSpPr>
          <p:nvPr>
            <p:ph type="title"/>
            <p:custDataLst>
              <p:tags r:id="rId3"/>
            </p:custDataLst>
          </p:nvPr>
        </p:nvSpPr>
        <p:spPr>
          <a:xfrm>
            <a:off x="811487" y="1484630"/>
            <a:ext cx="10852237" cy="441964"/>
          </a:xfrm>
        </p:spPr>
        <p:txBody>
          <a:bodyPr anchor="b" anchorCtr="0">
            <a:normAutofit fontScale="90000"/>
          </a:bodyPr>
          <a:p>
            <a:r>
              <a:rPr lang="zh-CN" altLang="en-US" dirty="0"/>
              <a:t>完全定位：</a:t>
            </a:r>
            <a:r>
              <a:rPr lang="zh-CN" altLang="en-US" sz="2800" dirty="0"/>
              <a:t>定位元件限制的自由度</a:t>
            </a:r>
            <a:r>
              <a:rPr lang="zh-CN" altLang="en-US" dirty="0"/>
              <a:t> </a:t>
            </a:r>
            <a:r>
              <a:rPr lang="zh-CN" altLang="en-US" dirty="0">
                <a:solidFill>
                  <a:srgbClr val="FF3300"/>
                </a:solidFill>
              </a:rPr>
              <a:t>=</a:t>
            </a:r>
            <a:r>
              <a:rPr lang="zh-CN" altLang="en-US" dirty="0"/>
              <a:t> 6 个</a:t>
            </a:r>
            <a:endParaRPr lang="zh-CN" altLang="en-US" dirty="0"/>
          </a:p>
        </p:txBody>
      </p:sp>
      <p:pic>
        <p:nvPicPr>
          <p:cNvPr id="27652" name="图片 27651"/>
          <p:cNvPicPr>
            <a:picLocks noChangeAspect="1"/>
          </p:cNvPicPr>
          <p:nvPr>
            <p:custDataLst>
              <p:tags r:id="rId4"/>
            </p:custDataLst>
          </p:nvPr>
        </p:nvPicPr>
        <p:blipFill>
          <a:blip r:embed="rId5"/>
          <a:stretch>
            <a:fillRect/>
          </a:stretch>
        </p:blipFill>
        <p:spPr>
          <a:xfrm>
            <a:off x="1390015" y="1824673"/>
            <a:ext cx="8697913" cy="5113337"/>
          </a:xfrm>
          <a:prstGeom prst="rect">
            <a:avLst/>
          </a:prstGeom>
          <a:noFill/>
          <a:ln w="9525">
            <a:noFill/>
          </a:ln>
        </p:spPr>
      </p:pic>
    </p:spTree>
    <p:custDataLst>
      <p:tags r:id="rId6"/>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夹具定位原理</a:t>
            </a:r>
            <a:endParaRPr lang="zh-CN" altLang="en-US" dirty="0">
              <a:latin typeface="Arial" panose="020B0604020202020204" pitchFamily="34" charset="0"/>
              <a:ea typeface="微软雅黑" panose="020B0503020204020204" charset="-122"/>
            </a:endParaRPr>
          </a:p>
        </p:txBody>
      </p:sp>
      <p:sp>
        <p:nvSpPr>
          <p:cNvPr id="2" name="文本框 1"/>
          <p:cNvSpPr txBox="1"/>
          <p:nvPr/>
        </p:nvSpPr>
        <p:spPr>
          <a:xfrm>
            <a:off x="1060450" y="1557020"/>
            <a:ext cx="10967085"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(２) 不完全定位</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依据工件的加工要求或某道工序的加工特点, 有时并不需要约束工件的全部自由度, 这种定位方式就称为不完全定位. 当工件在某个方向上无特别限制时, 如在车床加工通孔、 铣削工件的平面等情况, 通常可以采用这种不完全定位方式。 因此, 可以概括地说, 工件在定位时应该约束的自由度数量是由工序的加工要求确定的, 即不影响加工精度的自由度可以不必约束. 采用不完全定位可以简化定位装置, 减少辅助操作时间, 在实际生产中被普遍使用。</a:t>
            </a:r>
            <a:endParaRPr lang="zh-CN" altLang="en-US" sz="2000"/>
          </a:p>
        </p:txBody>
      </p:sp>
    </p:spTree>
    <p:custDataLst>
      <p:tags r:id="rId2"/>
    </p:custDataLst>
  </p:cSld>
  <p:clrMapOvr>
    <a:masterClrMapping/>
  </p:clrMapOvr>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PLACING_PICTURE_USER_VIEWPORT" val="{&quot;height&quot;:7471,&quot;width&quot;:507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9144"/>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9144"/>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29144"/>
  <p:tag name="KSO_WM_TEMPLATE_THUMBS_INDEX" val="1、6、7、8、9、11、13、16、17、1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年度_x000B_工作总结汇报"/>
  <p:tag name="KSO_WM_UNIT_NOCLEAR" val="0"/>
  <p:tag name="KSO_WM_UNIT_VALUE" val="14"/>
  <p:tag name="KSO_WM_UNIT_TYPE" val="a"/>
  <p:tag name="KSO_WM_UNIT_INDEX" val="1"/>
</p:tagLst>
</file>

<file path=ppt/tags/tag109.xml><?xml version="1.0" encoding="utf-8"?>
<p:tagLst xmlns:p="http://schemas.openxmlformats.org/presentationml/2006/main">
  <p:tag name="KSO_WM_SLIDE_ID" val="custom2022914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9144"/>
  <p:tag name="KSO_WM_SLIDE_LAYOUT" val="a_f"/>
  <p:tag name="KSO_WM_SLIDE_LAYOUT_CNT" val="2_2"/>
  <p:tag name="KSO_WM_TEMPLATE_THUMBS_INDEX" val="1、6、7、8、9、11、13、16、17、1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29144_8*d*1"/>
  <p:tag name="KSO_WM_TEMPLATE_CATEGORY" val="custom"/>
  <p:tag name="KSO_WM_TEMPLATE_INDEX" val="20229144"/>
  <p:tag name="KSO_WM_UNIT_LAYERLEVEL" val="1"/>
  <p:tag name="KSO_WM_TAG_VERSION" val="1.0"/>
  <p:tag name="KSO_WM_BEAUTIFY_FLAG" val="#wm#"/>
  <p:tag name="KSO_WM_UNIT_VALUE" val="1904*1299"/>
  <p:tag name="KSO_WM_UNIT_TYPE" val="d"/>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2"/>
  <p:tag name="KSO_WM_TEMPLATE_CATEGORY" val="custom"/>
  <p:tag name="KSO_WM_TEMPLATE_INDEX" val="20229144"/>
  <p:tag name="KSO_WM_UNIT_LAYERLEVEL" val="1"/>
  <p:tag name="KSO_WM_TAG_VERSION" val="1.0"/>
  <p:tag name="KSO_WM_BEAUTIFY_FLAG" val="#wm#"/>
  <p:tag name="KSO_WM_UNIT_TYPE" val="i"/>
  <p:tag name="KSO_WM_UNIT_INDEX"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3"/>
  <p:tag name="KSO_WM_TEMPLATE_CATEGORY" val="custom"/>
  <p:tag name="KSO_WM_TEMPLATE_INDEX" val="20229144"/>
  <p:tag name="KSO_WM_UNIT_LAYERLEVEL" val="1"/>
  <p:tag name="KSO_WM_TAG_VERSION" val="1.0"/>
  <p:tag name="KSO_WM_BEAUTIFY_FLAG" val="#wm#"/>
  <p:tag name="KSO_WM_UNIT_TYPE" val="i"/>
  <p:tag name="KSO_WM_UNIT_INDEX" val="3"/>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4"/>
  <p:tag name="KSO_WM_TEMPLATE_CATEGORY" val="custom"/>
  <p:tag name="KSO_WM_TEMPLATE_INDEX" val="20229144"/>
  <p:tag name="KSO_WM_UNIT_LAYERLEVEL" val="1"/>
  <p:tag name="KSO_WM_TAG_VERSION" val="1.0"/>
  <p:tag name="KSO_WM_BEAUTIFY_FLAG" val="#wm#"/>
  <p:tag name="KSO_WM_UNIT_TYPE" val="i"/>
  <p:tag name="KSO_WM_UNIT_INDEX"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f*1"/>
  <p:tag name="KSO_WM_TEMPLATE_CATEGORY" val="custom"/>
  <p:tag name="KSO_WM_TEMPLATE_INDEX" val="20229144"/>
  <p:tag name="KSO_WM_UNIT_LAYERLEVEL" val="1"/>
  <p:tag name="KSO_WM_TAG_VERSION" val="1.0"/>
  <p:tag name="KSO_WM_BEAUTIFY_FLAG" val="#wm#"/>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VALUE" val="135"/>
  <p:tag name="KSO_WM_UNIT_TYPE" val="f"/>
  <p:tag name="KSO_WM_UNIT_INDEX"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单击添加内容标题"/>
  <p:tag name="KSO_WM_UNIT_NOCLEAR" val="0"/>
  <p:tag name="KSO_WM_UNIT_VALUE" val="9"/>
  <p:tag name="KSO_WM_UNIT_TYPE" val="a"/>
  <p:tag name="KSO_WM_UNIT_INDEX"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2.xml><?xml version="1.0" encoding="utf-8"?>
<p:tagLst xmlns:p="http://schemas.openxmlformats.org/presentationml/2006/main">
  <p:tag name="KSO_WM_BEAUTIFY_FLAG" val="#wm#"/>
  <p:tag name="KSO_WM_TEMPLATE_CATEGORY" val="custom"/>
  <p:tag name="KSO_WM_TEMPLATE_INDEX" val="20229144"/>
  <p:tag name="KSO_WM_SLIDE_ID" val="custom20229144_8"/>
  <p:tag name="KSO_WM_TEMPLATE_SUBCATEGORY" val="0"/>
  <p:tag name="KSO_WM_TEMPLATE_MASTER_TYPE" val="1"/>
  <p:tag name="KSO_WM_TEMPLATE_COLOR_TYPE" val="1"/>
  <p:tag name="KSO_WM_SLIDE_ITEM_CNT" val="0"/>
  <p:tag name="KSO_WM_SLIDE_INDEX" val="8"/>
  <p:tag name="KSO_WM_TAG_VERSION" val="1.0"/>
  <p:tag name="KSO_WM_SLIDE_TYPE" val="text"/>
  <p:tag name="KSO_WM_SLIDE_SUBTYPE" val="picTxt"/>
  <p:tag name="KSO_WM_SLIDE_SIZE" val="916*541"/>
  <p:tag name="KSO_WM_SLIDE_POSITION" val="-10*0"/>
  <p:tag name="KSO_WM_SLIDE_LAYOUT" val="a_d_f"/>
  <p:tag name="KSO_WM_SLIDE_LAYOUT_CNT" val="1_1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i*1"/>
  <p:tag name="KSO_WM_TEMPLATE_CATEGORY" val="custom"/>
  <p:tag name="KSO_WM_TEMPLATE_INDEX" val="20229144"/>
  <p:tag name="KSO_WM_UNIT_LAYERLEVEL" val="1"/>
  <p:tag name="KSO_WM_TAG_VERSION" val="1.0"/>
  <p:tag name="KSO_WM_BEAUTIFY_FLAG" val="#wm#"/>
  <p:tag name="KSO_WM_DIAGRAM_GROUP_CODE" val="l1-5"/>
  <p:tag name="KSO_WM_UNIT_TYPE" val="i"/>
  <p:tag name="KSO_WM_UNIT_INDEX" val="1"/>
  <p:tag name="KSO_WM_UNIT_FILL_FORE_SCHEMECOLOR_INDEX" val="5"/>
  <p:tag name="KSO_WM_UNIT_SHADOW_SCHEMECOLOR_INDEX" val="5"/>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3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3_1"/>
  <p:tag name="KSO_WM_UNIT_FILL_FORE_SCHEMECOLOR_INDEX" val="5"/>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a*1_4_1"/>
  <p:tag name="KSO_WM_TEMPLATE_CATEGORY" val="custom"/>
  <p:tag name="KSO_WM_TEMPLATE_INDEX" val="20229144"/>
  <p:tag name="KSO_WM_UNIT_LAYERLEVEL" val="1_1_1"/>
  <p:tag name="KSO_WM_TAG_VERSION" val="1.0"/>
  <p:tag name="KSO_WM_BEAUTIFY_FLAG" val=""/>
  <p:tag name="KSO_WM_UNIT_ISCONTENTSTITLE" val="0"/>
  <p:tag name="KSO_WM_UNIT_ISNUMDGMTITLE" val="0"/>
  <p:tag name="KSO_WM_UNIT_PRESET_TEXT" val="1000"/>
  <p:tag name="KSO_WM_UNIT_NOCLEAR" val="0"/>
  <p:tag name="KSO_WM_DIAGRAM_GROUP_CODE" val="l1-5"/>
  <p:tag name="KSO_WM_UNIT_TYPE" val="l_h_a"/>
  <p:tag name="KSO_WM_UNIT_INDEX" val="1_4_1"/>
  <p:tag name="KSO_WM_UNIT_TEXT_FILL_FORE_SCHEMECOLOR_INDEX" val="5"/>
  <p:tag name="KSO_WM_UNIT_TEXT_FILL_TYPE" val="1"/>
  <p:tag name="KSO_WM_UNIT_USESOURCEFORMAT_APPLY" val="1"/>
  <p:tag name="KSO_WM_DIAGRAM_VIRTUALLY_FRAME" val="{&quot;height&quot;:352.4,&quot;left&quot;:59.45,&quot;top&quot;:130.5,&quot;width&quot;:851.543858267716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a*1_4_1"/>
  <p:tag name="KSO_WM_TEMPLATE_CATEGORY" val="custom"/>
  <p:tag name="KSO_WM_TEMPLATE_INDEX" val="20229144"/>
  <p:tag name="KSO_WM_UNIT_LAYERLEVEL" val="1_1_1"/>
  <p:tag name="KSO_WM_TAG_VERSION" val="1.0"/>
  <p:tag name="KSO_WM_BEAUTIFY_FLAG" val=""/>
  <p:tag name="KSO_WM_UNIT_ISCONTENTSTITLE" val="0"/>
  <p:tag name="KSO_WM_UNIT_ISNUMDGMTITLE" val="0"/>
  <p:tag name="KSO_WM_UNIT_PRESET_TEXT" val="1000"/>
  <p:tag name="KSO_WM_UNIT_NOCLEAR" val="0"/>
  <p:tag name="KSO_WM_DIAGRAM_GROUP_CODE" val="l1-5"/>
  <p:tag name="KSO_WM_UNIT_TYPE" val="l_h_a"/>
  <p:tag name="KSO_WM_UNIT_INDEX" val="1_4_1"/>
  <p:tag name="KSO_WM_UNIT_TEXT_FILL_FORE_SCHEMECOLOR_INDEX" val="5"/>
  <p:tag name="KSO_WM_UNIT_TEXT_FILL_TYPE" val="1"/>
  <p:tag name="KSO_WM_UNIT_USESOURCEFORMAT_APPLY" val="1"/>
  <p:tag name="KSO_WM_DIAGRAM_VIRTUALLY_FRAME" val="{&quot;height&quot;:352.4,&quot;left&quot;:59.45,&quot;top&quot;:130.5,&quot;width&quot;:851.543858267716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wm#"/>
  <p:tag name="KSO_WM_TEMPLATE_CATEGORY" val="custom"/>
  <p:tag name="KSO_WM_TEMPLATE_INDEX" val="20229144"/>
  <p:tag name="KSO_WM_SLIDE_ID" val="custom20229144_16"/>
  <p:tag name="KSO_WM_TEMPLATE_SUBCATEGORY" val="0"/>
  <p:tag name="KSO_WM_TEMPLATE_MASTER_TYPE" val="1"/>
  <p:tag name="KSO_WM_TEMPLATE_COLOR_TYPE" val="1"/>
  <p:tag name="KSO_WM_SLIDE_ITEM_CNT" val="4"/>
  <p:tag name="KSO_WM_SLIDE_INDEX" val="16"/>
  <p:tag name="KSO_WM_TAG_VERSION" val="1.0"/>
  <p:tag name="KSO_WM_SLIDE_TYPE" val="text"/>
  <p:tag name="KSO_WM_SLIDE_SUBTYPE" val="diag"/>
  <p:tag name="KSO_WM_SLIDE_SIZE" val="851.544*352.4"/>
  <p:tag name="KSO_WM_SLIDE_POSITION" val="59.45*130.5"/>
  <p:tag name="KSO_WM_DIAGRAM_GROUP_CODE" val="l1-5"/>
  <p:tag name="KSO_WM_SLIDE_DIAGTYPE" val="l"/>
  <p:tag name="KSO_WM_SLIDE_LAYOUT" val="a_l"/>
  <p:tag name="KSO_WM_SLIDE_LAYOUT_CNT" val="1_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a*1"/>
  <p:tag name="KSO_WM_TEMPLATE_CATEGORY" val="custom"/>
  <p:tag name="KSO_WM_TEMPLATE_INDEX" val="20229144"/>
  <p:tag name="KSO_WM_UNIT_LAYERLEVEL" val="1"/>
  <p:tag name="KSO_WM_TAG_VERSION" val="1.0"/>
  <p:tag name="KSO_WM_BEAUTIFY_FLAG" val="#wm#"/>
  <p:tag name="KSO_WM_UNIT_ISCONTENTSTITLE" val="1"/>
  <p:tag name="KSO_WM_UNIT_ISNUMDGMTITLE" val="0"/>
  <p:tag name="KSO_WM_UNIT_PRESET_TEXT" val="目 录"/>
  <p:tag name="KSO_WM_UNIT_NOCLEAR" val="1"/>
  <p:tag name="KSO_WM_UNIT_VALUE" val="2"/>
  <p:tag name="KSO_WM_DIAGRAM_GROUP_CODE" val="l1-1"/>
  <p:tag name="KSO_WM_UNIT_TYPE" val="a"/>
  <p:tag name="KSO_WM_UNIT_INDEX" val="1"/>
  <p:tag name="KSO_WM_UNIT_TEXT_FILL_FORE_SCHEMECOLOR_INDEX" val="5"/>
  <p:tag name="KSO_WM_UNIT_USESOURCEFORMAT_APPLY" val="1"/>
</p:tagLst>
</file>

<file path=ppt/tags/tag13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3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38.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2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39.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1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1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1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2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2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3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3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3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52.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3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53.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2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54.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1_1"/>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1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1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1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2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2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2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3"/>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2"/>
  <p:tag name="KSO_WM_TEMPLATE_CATEGORY" val="custom"/>
  <p:tag name="KSO_WM_TEMPLATE_INDEX" val="20229144"/>
  <p:tag name="KSO_WM_UNIT_LAYERLEVEL" val="1_1_1"/>
  <p:tag name="KSO_WM_TAG_VERSION" val="1.0"/>
  <p:tag name="KSO_WM_BEAUTIFY_FLAG" val=""/>
  <p:tag name="KSO_WM_DIAGRAM_GROUP_CODE" val="l1-1"/>
  <p:tag name="KSO_WM_UNIT_SUBTYPE" val="d"/>
  <p:tag name="KSO_WM_UNIT_TYPE" val="l_h_i"/>
  <p:tag name="KSO_WM_UNIT_INDEX" val="1_3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4"/>
  <p:tag name="KSO_WM_TEMPLATE_CATEGORY" val="custom"/>
  <p:tag name="KSO_WM_TEMPLATE_INDEX" val="20229144"/>
  <p:tag name="KSO_WM_UNIT_LAYERLEVEL" val="1_1_1"/>
  <p:tag name="KSO_WM_TAG_VERSION" val="1.0"/>
  <p:tag name="KSO_WM_BEAUTIFY_FLAG" val=""/>
  <p:tag name="KSO_WM_DIAGRAM_GROUP_CODE" val="l1-1"/>
  <p:tag name="KSO_WM_UNIT_TYPE" val="l_h_i"/>
  <p:tag name="KSO_WM_UNIT_INDEX" val="1_3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3_1"/>
  <p:tag name="KSO_WM_TEMPLATE_CATEGORY" val="custom"/>
  <p:tag name="KSO_WM_TEMPLATE_INDEX" val="20229144"/>
  <p:tag name="KSO_WM_UNIT_LAYERLEVEL" val="1_1_1"/>
  <p:tag name="KSO_WM_TAG_VERSION" val="1.0"/>
  <p:tag name="KSO_WM_BEAUTIFY_FLAG" val=""/>
  <p:tag name="KSO_WM_UNIT_SUBTYPE" val="a"/>
  <p:tag name="KSO_WM_UNIT_PRESET_TEXT" val="单击添加内容文本"/>
  <p:tag name="KSO_WM_UNIT_NOCLEAR" val="0"/>
  <p:tag name="KSO_WM_DIAGRAM_GROUP_CODE" val="l1-1"/>
  <p:tag name="KSO_WM_UNIT_TYPE" val="l_h_f"/>
  <p:tag name="KSO_WM_UNIT_INDEX" val="1_3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67.xml><?xml version="1.0" encoding="utf-8"?>
<p:tagLst xmlns:p="http://schemas.openxmlformats.org/presentationml/2006/main">
  <p:tag name="KSO_WM_BEAUTIFY_FLAG" val="#wm#"/>
  <p:tag name="KSO_WM_TEMPLATE_CATEGORY" val="custom"/>
  <p:tag name="KSO_WM_TEMPLATE_INDEX" val="20229144"/>
  <p:tag name="KSO_WM_SLIDE_ID" val="custom20229144_3"/>
  <p:tag name="KSO_WM_TEMPLATE_SUBCATEGORY" val="0"/>
  <p:tag name="KSO_WM_TEMPLATE_MASTER_TYPE" val="1"/>
  <p:tag name="KSO_WM_TEMPLATE_COLOR_TYPE" val="1"/>
  <p:tag name="KSO_WM_SLIDE_ITEM_CNT" val="3"/>
  <p:tag name="KSO_WM_SLIDE_INDEX" val="3"/>
  <p:tag name="KSO_WM_TAG_VERSION" val="1.0"/>
  <p:tag name="KSO_WM_SLIDE_TYPE" val="contents"/>
  <p:tag name="KSO_WM_SLIDE_SUBTYPE" val="diag"/>
  <p:tag name="KSO_WM_DIAGRAM_GROUP_CODE" val="l1-1"/>
  <p:tag name="KSO_WM_SLIDE_DIAGTYPE" val="l"/>
  <p:tag name="KSO_WM_SLIDE_LAYOUT" val="a_l"/>
  <p:tag name="KSO_WM_SLIDE_LAYOUT_CNT" val="1_1"/>
</p:tagLst>
</file>

<file path=ppt/tags/tag168.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13*i*1"/>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1"/>
  <p:tag name="KSO_WM_UNIT_SHADOW_SCHEMECOLOR_INDEX" val="5"/>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2"/>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2"/>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3"/>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3"/>
  <p:tag name="KSO_WM_UNIT_FILL_FORE_SCHEMECOLOR_INDEX" val="5"/>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4"/>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4"/>
  <p:tag name="KSO_WM_UNIT_FILL_FORE_SCHEMECOLOR_INDEX" val="5"/>
  <p:tag name="KSO_WM_UNIT_FILL_TYPE" val="1"/>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5"/>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5"/>
  <p:tag name="KSO_WM_UNIT_FILL_FORE_SCHEMECOLOR_INDEX" val="5"/>
  <p:tag name="KSO_WM_UNIT_FILL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6"/>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6"/>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7"/>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7"/>
  <p:tag name="KSO_WM_UNIT_LINE_FORE_SCHEMECOLOR_INDEX" val="14"/>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8"/>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8"/>
  <p:tag name="KSO_WM_UNIT_LINE_FORE_SCHEMECOLOR_INDEX" val="14"/>
  <p:tag name="KSO_WM_UNIT_LINE_FILL_TYPE" val="2"/>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29144"/>
  <p:tag name="KSO_WM_SLIDE_ID" val="custom20229144_13"/>
  <p:tag name="KSO_WM_TEMPLATE_SUBCATEGORY" val="0"/>
  <p:tag name="KSO_WM_TEMPLATE_MASTER_TYPE" val="1"/>
  <p:tag name="KSO_WM_TEMPLATE_COLOR_TYPE" val="1"/>
  <p:tag name="KSO_WM_SLIDE_ITEM_CNT" val="8"/>
  <p:tag name="KSO_WM_SLIDE_INDEX" val="13"/>
  <p:tag name="KSO_WM_TAG_VERSION" val="1.0"/>
  <p:tag name="KSO_WM_SLIDE_TYPE" val="text"/>
  <p:tag name="KSO_WM_SLIDE_SUBTYPE" val="diag"/>
  <p:tag name="KSO_WM_SLIDE_SIZE" val="778.05*284.585"/>
  <p:tag name="KSO_WM_SLIDE_POSITION" val="105.037*195"/>
  <p:tag name="KSO_WM_DIAGRAM_GROUP_CODE" val="l1l2-1"/>
  <p:tag name="KSO_WM_SLIDE_DIAGTYPE" val="l|l"/>
  <p:tag name="KSO_WM_SLIDE_LAYOUT" val="a_l"/>
  <p:tag name="KSO_WM_SLIDE_LAYOUT_CNT" val="1_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wm#"/>
  <p:tag name="KSO_WM_TEMPLATE_CATEGORY" val="custom"/>
  <p:tag name="KSO_WM_TEMPLATE_INDEX" val="2022914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BEAUTIFY_FLAG" val="#wm#"/>
  <p:tag name="KSO_WM_TEMPLATE_CATEGORY" val="custom"/>
  <p:tag name="KSO_WM_TEMPLATE_INDEX" val="20229144"/>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29144"/>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BEAUTIFY_FLAG" val="#wm#"/>
  <p:tag name="KSO_WM_TEMPLATE_CATEGORY" val="custom"/>
  <p:tag name="KSO_WM_TEMPLATE_INDEX" val="20229144"/>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BEAUTIFY_FLAG" val="#wm#"/>
  <p:tag name="KSO_WM_TEMPLATE_CATEGORY" val="custom"/>
  <p:tag name="KSO_WM_TEMPLATE_INDEX" val="20229144"/>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PLACING_PICTURE_USER_VIEWPORT" val="{&quot;height&quot;:5074,&quot;width&quot;:221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29144"/>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wm#"/>
  <p:tag name="KSO_WM_TEMPLATE_CATEGORY" val="custom"/>
  <p:tag name="KSO_WM_TEMPLATE_INDEX" val="20229144"/>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BEAUTIFY_FLAG" val="#wm#"/>
  <p:tag name="KSO_WM_TEMPLATE_CATEGORY" val="custom"/>
  <p:tag name="KSO_WM_TEMPLATE_INDEX" val="20229144"/>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wm#"/>
  <p:tag name="KSO_WM_TEMPLATE_CATEGORY" val="custom"/>
  <p:tag name="KSO_WM_TEMPLATE_INDEX" val="2022914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wm#"/>
  <p:tag name="KSO_WM_TEMPLATE_CATEGORY" val="custom"/>
  <p:tag name="KSO_WM_TEMPLATE_INDEX" val="20229144"/>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29144"/>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wm#"/>
  <p:tag name="KSO_WM_TEMPLATE_CATEGORY" val="custom"/>
  <p:tag name="KSO_WM_TEMPLATE_INDEX" val="20229144"/>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wm#"/>
  <p:tag name="KSO_WM_TEMPLATE_CATEGORY" val="custom"/>
  <p:tag name="KSO_WM_TEMPLATE_INDEX" val="2022914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29144"/>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wm#"/>
  <p:tag name="KSO_WM_TEMPLATE_CATEGORY" val="custom"/>
  <p:tag name="KSO_WM_TEMPLATE_INDEX" val="20229144"/>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wm#"/>
  <p:tag name="KSO_WM_TEMPLATE_CATEGORY" val="custom"/>
  <p:tag name="KSO_WM_TEMPLATE_INDEX" val="20229144"/>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wm#"/>
  <p:tag name="KSO_WM_TEMPLATE_CATEGORY" val="custom"/>
  <p:tag name="KSO_WM_TEMPLATE_INDEX" val="2022914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wm#"/>
  <p:tag name="KSO_WM_TEMPLATE_CATEGORY" val="custom"/>
  <p:tag name="KSO_WM_TEMPLATE_INDEX" val="20229144"/>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wm#"/>
  <p:tag name="KSO_WM_TEMPLATE_CATEGORY" val="custom"/>
  <p:tag name="KSO_WM_TEMPLATE_INDEX" val="20229144"/>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wm#"/>
  <p:tag name="KSO_WM_TEMPLATE_CATEGORY" val="custom"/>
  <p:tag name="KSO_WM_TEMPLATE_INDEX" val="20229144"/>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wm#"/>
  <p:tag name="KSO_WM_TEMPLATE_CATEGORY" val="custom"/>
  <p:tag name="KSO_WM_TEMPLATE_INDEX" val="20229144"/>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wm#"/>
  <p:tag name="KSO_WM_TEMPLATE_CATEGORY" val="custom"/>
  <p:tag name="KSO_WM_TEMPLATE_INDEX" val="2022914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wm#"/>
  <p:tag name="KSO_WM_TEMPLATE_CATEGORY" val="custom"/>
  <p:tag name="KSO_WM_TEMPLATE_INDEX" val="2022914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wm#"/>
  <p:tag name="KSO_WM_TEMPLATE_CATEGORY" val="custom"/>
  <p:tag name="KSO_WM_TEMPLATE_INDEX" val="2022914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custom"/>
  <p:tag name="KSO_WM_TEMPLATE_INDEX" val="2022914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wm#"/>
  <p:tag name="KSO_WM_TEMPLATE_CATEGORY" val="custom"/>
  <p:tag name="KSO_WM_TEMPLATE_INDEX" val="20229144"/>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wm#"/>
  <p:tag name="KSO_WM_TEMPLATE_CATEGORY" val="custom"/>
  <p:tag name="KSO_WM_TEMPLATE_INDEX" val="20229144"/>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wm#"/>
  <p:tag name="KSO_WM_TEMPLATE_CATEGORY" val="custom"/>
  <p:tag name="KSO_WM_TEMPLATE_INDEX" val="20229144"/>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wm#"/>
  <p:tag name="KSO_WM_TEMPLATE_CATEGORY" val="custom"/>
  <p:tag name="KSO_WM_TEMPLATE_INDEX" val="20229144"/>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wm#"/>
  <p:tag name="KSO_WM_TEMPLATE_CATEGORY" val="custom"/>
  <p:tag name="KSO_WM_TEMPLATE_INDEX" val="20229144"/>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wm#"/>
  <p:tag name="KSO_WM_TEMPLATE_CATEGORY" val="custom"/>
  <p:tag name="KSO_WM_TEMPLATE_INDEX" val="20229144"/>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wm#"/>
  <p:tag name="KSO_WM_TEMPLATE_CATEGORY" val="custom"/>
  <p:tag name="KSO_WM_TEMPLATE_INDEX" val="20229144"/>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wm#"/>
  <p:tag name="KSO_WM_TEMPLATE_CATEGORY" val="custom"/>
  <p:tag name="KSO_WM_TEMPLATE_INDEX" val="2022914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wm#"/>
  <p:tag name="KSO_WM_TEMPLATE_CATEGORY" val="custom"/>
  <p:tag name="KSO_WM_TEMPLATE_INDEX" val="20229144"/>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wm#"/>
  <p:tag name="KSO_WM_TEMPLATE_CATEGORY" val="custom"/>
  <p:tag name="KSO_WM_TEMPLATE_INDEX" val="20229144"/>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wm#"/>
  <p:tag name="KSO_WM_TEMPLATE_CATEGORY" val="custom"/>
  <p:tag name="KSO_WM_TEMPLATE_INDEX" val="20229144"/>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wm#"/>
  <p:tag name="KSO_WM_TEMPLATE_CATEGORY" val="custom"/>
  <p:tag name="KSO_WM_TEMPLATE_INDEX" val="20229144"/>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wm#"/>
  <p:tag name="KSO_WM_TEMPLATE_CATEGORY" val="custom"/>
  <p:tag name="KSO_WM_TEMPLATE_INDEX" val="2022914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wm#"/>
  <p:tag name="KSO_WM_TEMPLATE_CATEGORY" val="custom"/>
  <p:tag name="KSO_WM_TEMPLATE_INDEX" val="20229144"/>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wm#"/>
  <p:tag name="KSO_WM_TEMPLATE_CATEGORY" val="custom"/>
  <p:tag name="KSO_WM_TEMPLATE_INDEX" val="20229144"/>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wm#"/>
  <p:tag name="KSO_WM_TEMPLATE_CATEGORY" val="custom"/>
  <p:tag name="KSO_WM_TEMPLATE_INDEX" val="20229144"/>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wm#"/>
  <p:tag name="KSO_WM_TEMPLATE_CATEGORY" val="custom"/>
  <p:tag name="KSO_WM_TEMPLATE_INDEX" val="20229144"/>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wm#"/>
  <p:tag name="KSO_WM_TEMPLATE_CATEGORY" val="custom"/>
  <p:tag name="KSO_WM_TEMPLATE_INDEX" val="20229144"/>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wm#"/>
  <p:tag name="KSO_WM_TEMPLATE_CATEGORY" val="custom"/>
  <p:tag name="KSO_WM_TEMPLATE_INDEX" val="20229144"/>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wm#"/>
  <p:tag name="KSO_WM_TEMPLATE_CATEGORY" val="custom"/>
  <p:tag name="KSO_WM_TEMPLATE_INDEX" val="20229144"/>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BEAUTIFY_FLAG" val="#wm#"/>
  <p:tag name="KSO_WM_TEMPLATE_CATEGORY" val="custom"/>
  <p:tag name="KSO_WM_TEMPLATE_INDEX" val="20229144"/>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wm#"/>
  <p:tag name="KSO_WM_TEMPLATE_CATEGORY" val="custom"/>
  <p:tag name="KSO_WM_TEMPLATE_INDEX" val="20229144"/>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wm#"/>
  <p:tag name="KSO_WM_TEMPLATE_CATEGORY" val="custom"/>
  <p:tag name="KSO_WM_TEMPLATE_INDEX" val="20229144"/>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wm#"/>
  <p:tag name="KSO_WM_TEMPLATE_CATEGORY" val="custom"/>
  <p:tag name="KSO_WM_TEMPLATE_INDEX" val="20229144"/>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wm#"/>
  <p:tag name="KSO_WM_TEMPLATE_CATEGORY" val="custom"/>
  <p:tag name="KSO_WM_TEMPLATE_INDEX" val="20229144"/>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wm#"/>
  <p:tag name="KSO_WM_TEMPLATE_CATEGORY" val="custom"/>
  <p:tag name="KSO_WM_TEMPLATE_INDEX" val="2022914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wm#"/>
  <p:tag name="KSO_WM_TEMPLATE_CATEGORY" val="custom"/>
  <p:tag name="KSO_WM_TEMPLATE_INDEX" val="20229144"/>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wm#"/>
  <p:tag name="KSO_WM_TEMPLATE_CATEGORY" val="custom"/>
  <p:tag name="KSO_WM_TEMPLATE_INDEX" val="20229144"/>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wm#"/>
  <p:tag name="KSO_WM_TEMPLATE_CATEGORY" val="custom"/>
  <p:tag name="KSO_WM_TEMPLATE_INDEX" val="20229144"/>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wm#"/>
  <p:tag name="KSO_WM_TEMPLATE_CATEGORY" val="custom"/>
  <p:tag name="KSO_WM_TEMPLATE_INDEX" val="20229144"/>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wm#"/>
  <p:tag name="KSO_WM_TEMPLATE_CATEGORY" val="custom"/>
  <p:tag name="KSO_WM_TEMPLATE_INDEX" val="20229144"/>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wm#"/>
  <p:tag name="KSO_WM_TEMPLATE_CATEGORY" val="custom"/>
  <p:tag name="KSO_WM_TEMPLATE_INDEX" val="20229144"/>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UNIT_PLACING_PICTURE_USER_VIEWPORT" val="{&quot;height&quot;:3937.5007874015746,&quot;width&quot;:7197.499212598425}"/>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wm#"/>
  <p:tag name="KSO_WM_TEMPLATE_CATEGORY" val="custom"/>
  <p:tag name="KSO_WM_TEMPLATE_INDEX" val="20229144"/>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UNIT_PLACING_PICTURE_USER_VIEWPORT" val="{&quot;height&quot;:3015,&quot;width&quot;:3657.5007874015746}"/>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0.xml><?xml version="1.0" encoding="utf-8"?>
<p:tagLst xmlns:p="http://schemas.openxmlformats.org/presentationml/2006/main">
  <p:tag name="KSO_WM_UNIT_PLACING_PICTURE_USER_VIEWPORT" val="{&quot;height&quot;:3937.5007874015746,&quot;width&quot;:7197.499212598425}"/>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custom"/>
  <p:tag name="KSO_WM_TEMPLATE_INDEX" val="20229144"/>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wm#"/>
  <p:tag name="KSO_WM_TEMPLATE_CATEGORY" val="custom"/>
  <p:tag name="KSO_WM_TEMPLATE_INDEX" val="20229144"/>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wm#"/>
  <p:tag name="KSO_WM_TEMPLATE_CATEGORY" val="custom"/>
  <p:tag name="KSO_WM_TEMPLATE_INDEX" val="20229144"/>
</p:tagLst>
</file>

<file path=ppt/tags/tag46.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wm#"/>
  <p:tag name="KSO_WM_TEMPLATE_CATEGORY" val="custom"/>
  <p:tag name="KSO_WM_TEMPLATE_INDEX" val="20229144"/>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wm#"/>
  <p:tag name="KSO_WM_TEMPLATE_CATEGORY" val="custom"/>
  <p:tag name="KSO_WM_TEMPLATE_INDEX" val="20229144"/>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wm#"/>
  <p:tag name="KSO_WM_TEMPLATE_CATEGORY" val="custom"/>
  <p:tag name="KSO_WM_TEMPLATE_INDEX" val="20229144"/>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wm#"/>
  <p:tag name="KSO_WM_TEMPLATE_CATEGORY" val="custom"/>
  <p:tag name="KSO_WM_TEMPLATE_INDEX" val="20229144"/>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wm#"/>
  <p:tag name="KSO_WM_TEMPLATE_CATEGORY" val="custom"/>
  <p:tag name="KSO_WM_TEMPLATE_INDEX" val="20229144"/>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wm#"/>
  <p:tag name="KSO_WM_TEMPLATE_CATEGORY" val="custom"/>
  <p:tag name="KSO_WM_TEMPLATE_INDEX" val="20229144"/>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wm#"/>
  <p:tag name="KSO_WM_TEMPLATE_CATEGORY" val="custom"/>
  <p:tag name="KSO_WM_TEMPLATE_INDEX" val="20229144"/>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wm#"/>
  <p:tag name="KSO_WM_TEMPLATE_CATEGORY" val="custom"/>
  <p:tag name="KSO_WM_TEMPLATE_INDEX" val="20229144"/>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wm#"/>
  <p:tag name="KSO_WM_TEMPLATE_CATEGORY" val="custom"/>
  <p:tag name="KSO_WM_TEMPLATE_INDEX" val="20229144"/>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wm#"/>
  <p:tag name="KSO_WM_TEMPLATE_CATEGORY" val="custom"/>
  <p:tag name="KSO_WM_TEMPLATE_INDEX" val="20229144"/>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wm#"/>
  <p:tag name="KSO_WM_TEMPLATE_CATEGORY" val="custom"/>
  <p:tag name="KSO_WM_TEMPLATE_INDEX" val="20229144"/>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8*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Thanks _x000B_For Watching."/>
  <p:tag name="KSO_WM_UNIT_NOCLEAR" val="1"/>
  <p:tag name="KSO_WM_UNIT_TYPE" val="a"/>
  <p:tag name="KSO_WM_UNIT_INDEX"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8*b*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谢谢大家！"/>
  <p:tag name="KSO_WM_UNIT_NOCLEAR" val="0"/>
  <p:tag name="KSO_WM_UNIT_VALUE" val="8"/>
  <p:tag name="KSO_WM_UNIT_TYPE" val="b"/>
  <p:tag name="KSO_WM_UNIT_INDEX" val="1"/>
</p:tagLst>
</file>

<file path=ppt/tags/tag557.xml><?xml version="1.0" encoding="utf-8"?>
<p:tagLst xmlns:p="http://schemas.openxmlformats.org/presentationml/2006/main">
  <p:tag name="KSO_WM_BEAUTIFY_FLAG" val="#wm#"/>
  <p:tag name="KSO_WM_TEMPLATE_CATEGORY" val="custom"/>
  <p:tag name="KSO_WM_TEMPLATE_INDEX" val="20229144"/>
  <p:tag name="KSO_WM_SLIDE_ID" val="custom20229144_18"/>
  <p:tag name="KSO_WM_TEMPLATE_SUBCATEGORY" val="0"/>
  <p:tag name="KSO_WM_TEMPLATE_MASTER_TYPE" val="1"/>
  <p:tag name="KSO_WM_TEMPLATE_COLOR_TYPE" val="1"/>
  <p:tag name="KSO_WM_SLIDE_ITEM_CNT" val="0"/>
  <p:tag name="KSO_WM_SLIDE_INDEX" val="18"/>
  <p:tag name="KSO_WM_TAG_VERSION" val="1.0"/>
  <p:tag name="KSO_WM_SLIDE_TYPE" val="endPage"/>
  <p:tag name="KSO_WM_SLIDE_SUBTYPE" val="pureTxt"/>
  <p:tag name="KSO_WM_SLIDE_LAYOUT" val="a_b"/>
  <p:tag name="KSO_WM_SLIDE_LAYOUT_CNT" val="1_1"/>
</p:tagLst>
</file>

<file path=ppt/tags/tag558.xml><?xml version="1.0" encoding="utf-8"?>
<p:tagLst xmlns:p="http://schemas.openxmlformats.org/presentationml/2006/main">
  <p:tag name="commondata" val="eyJoZGlkIjoiYjJhODZkMDJjNDM2MDA1OWU4YjhkYTlmZjU3YjMzYjcifQ=="/>
</p:tagLst>
</file>

<file path=ppt/tags/tag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9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20229144主题">
      <a:dk1>
        <a:srgbClr val="000000"/>
      </a:dk1>
      <a:lt1>
        <a:srgbClr val="FFFFFF"/>
      </a:lt1>
      <a:dk2>
        <a:srgbClr val="EBEFFF"/>
      </a:dk2>
      <a:lt2>
        <a:srgbClr val="FFFFFF"/>
      </a:lt2>
      <a:accent1>
        <a:srgbClr val="2956FF"/>
      </a:accent1>
      <a:accent2>
        <a:srgbClr val="0FD374"/>
      </a:accent2>
      <a:accent3>
        <a:srgbClr val="FFD247"/>
      </a:accent3>
      <a:accent4>
        <a:srgbClr val="FF7429"/>
      </a:accent4>
      <a:accent5>
        <a:srgbClr val="F84949"/>
      </a:accent5>
      <a:accent6>
        <a:srgbClr val="8337FF"/>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10931</Words>
  <Application>WPS 演示</Application>
  <PresentationFormat>宽屏</PresentationFormat>
  <Paragraphs>580</Paragraphs>
  <Slides>78</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15</vt:i4>
      </vt:variant>
      <vt:variant>
        <vt:lpstr>幻灯片标题</vt:lpstr>
      </vt:variant>
      <vt:variant>
        <vt:i4>78</vt:i4>
      </vt:variant>
    </vt:vector>
  </HeadingPairs>
  <TitlesOfParts>
    <vt:vector size="108" baseType="lpstr">
      <vt:lpstr>Arial</vt:lpstr>
      <vt:lpstr>宋体</vt:lpstr>
      <vt:lpstr>Wingdings</vt:lpstr>
      <vt:lpstr>微软雅黑</vt:lpstr>
      <vt:lpstr>Arial</vt:lpstr>
      <vt:lpstr>Arial Black</vt:lpstr>
      <vt:lpstr>Bahnschrift</vt:lpstr>
      <vt:lpstr>黑体</vt:lpstr>
      <vt:lpstr>Arial Unicode MS</vt:lpstr>
      <vt:lpstr>Calibri</vt:lpstr>
      <vt:lpstr>Wingdings 2</vt:lpstr>
      <vt:lpstr>方正舒体</vt:lpstr>
      <vt:lpstr>楷体</vt:lpstr>
      <vt:lpstr>Cambria Math</vt:lpstr>
      <vt:lpstr>2_Office 主题​​</vt:lpstr>
      <vt:lpstr>Equation.KSEE3</vt:lpstr>
      <vt:lpstr>Equation.KSEE3</vt:lpstr>
      <vt:lpstr>Equation.KSEE3</vt:lpstr>
      <vt:lpstr>Equation.KSEE3</vt:lpstr>
      <vt:lpstr>Equation.KSEE3</vt:lpstr>
      <vt:lpstr>Equation.KSEE3</vt:lpstr>
      <vt:lpstr>Equation.KSEE3</vt:lpstr>
      <vt:lpstr>Word.Document.8</vt:lpstr>
      <vt:lpstr>Equation.3</vt:lpstr>
      <vt:lpstr>Equation.3</vt:lpstr>
      <vt:lpstr>Equation.KSEE3</vt:lpstr>
      <vt:lpstr>Equation.KSEE3</vt:lpstr>
      <vt:lpstr>Equation.KSEE3</vt:lpstr>
      <vt:lpstr>Equation.3</vt:lpstr>
      <vt:lpstr>Equation.KSEE3</vt:lpstr>
      <vt:lpstr>夹具设计项目教程</vt:lpstr>
      <vt:lpstr>PowerPoint 演示文稿</vt:lpstr>
      <vt:lpstr>PowerPoint 演示文稿</vt:lpstr>
      <vt:lpstr>PowerPoint 演示文稿</vt:lpstr>
      <vt:lpstr>PowerPoint 演示文稿</vt:lpstr>
      <vt:lpstr>PowerPoint 演示文稿</vt:lpstr>
      <vt:lpstr>PowerPoint 演示文稿</vt:lpstr>
      <vt:lpstr>完全定位：定位元件限制的自由度 = 6 个</vt:lpstr>
      <vt:lpstr>PowerPoint 演示文稿</vt:lpstr>
      <vt:lpstr> 不完全定位： 1）定位元件限制的自由度 &lt; 6个 2）定位元件限制的自由度 ≥ 工件所需限制的自由度</vt:lpstr>
      <vt:lpstr>PowerPoint 演示文稿</vt:lpstr>
      <vt:lpstr>PowerPoint 演示文稿</vt:lpstr>
      <vt:lpstr>PowerPoint 演示文稿</vt:lpstr>
      <vt:lpstr>过定位：工件定位时，工件的同一自由度被数个定位元件重复限制所致。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123</dc:creator>
  <cp:lastModifiedBy></cp:lastModifiedBy>
  <cp:revision>15</cp:revision>
  <dcterms:created xsi:type="dcterms:W3CDTF">2023-08-09T12:44:00Z</dcterms:created>
  <dcterms:modified xsi:type="dcterms:W3CDTF">2025-01-07T13:52:21Z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C32AC66D33094DB79E9012E9DB059CBD_13</vt:lpwstr>
  </property>
  <property fmtid="{D5CDD505-2E9C-101B-9397-08002B2CF9AE}" pid="3" name="KSOProductBuildVer">
    <vt:lpwstr>2052-12.1.0.16250</vt:lpwstr>
  </property>
</Properties>
</file>